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League Gothic" charset="1" panose="00000500000000000000"/>
      <p:regular r:id="rId19"/>
    </p:embeddedFont>
    <p:embeddedFont>
      <p:font typeface="Open Sans Bold" charset="1" panose="00000000000000000000"/>
      <p:regular r:id="rId20"/>
    </p:embeddedFont>
    <p:embeddedFont>
      <p:font typeface="Open Sans" charset="1" panose="020B0606030504020204"/>
      <p:regular r:id="rId21"/>
    </p:embeddedFont>
    <p:embeddedFont>
      <p:font typeface="Open Sans Bold Bold" charset="1" panose="00000000000000000000"/>
      <p:regular r:id="rId22"/>
    </p:embeddedFont>
    <p:embeddedFont>
      <p:font typeface="League Gothic Italics" charset="1" panose="00000500000000000000"/>
      <p:regular r:id="rId23"/>
    </p:embeddedFont>
    <p:embeddedFont>
      <p:font typeface="Poppins Bold" charset="1" panose="00000800000000000000"/>
      <p:regular r:id="rId24"/>
    </p:embeddedFont>
    <p:embeddedFont>
      <p:font typeface="Poppins"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65.jpeg" Type="http://schemas.openxmlformats.org/officeDocument/2006/relationships/image"/><Relationship Id="rId6" Target="../media/image66.jpeg" Type="http://schemas.openxmlformats.org/officeDocument/2006/relationships/image"/><Relationship Id="rId7" Target="../media/image54.jpeg" Type="http://schemas.openxmlformats.org/officeDocument/2006/relationships/image"/><Relationship Id="rId8" Target="../media/image6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68.jpeg" Type="http://schemas.openxmlformats.org/officeDocument/2006/relationships/image"/><Relationship Id="rId6" Target="../media/image69.jpeg" Type="http://schemas.openxmlformats.org/officeDocument/2006/relationships/image"/><Relationship Id="rId7" Target="../media/image70.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svg" Type="http://schemas.openxmlformats.org/officeDocument/2006/relationships/image"/><Relationship Id="rId2" Target="../media/image1.pn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15" Target="../media/image21.png" Type="http://schemas.openxmlformats.org/officeDocument/2006/relationships/image"/><Relationship Id="rId16" Target="../media/image22.svg" Type="http://schemas.openxmlformats.org/officeDocument/2006/relationships/image"/><Relationship Id="rId17" Target="../media/image23.png" Type="http://schemas.openxmlformats.org/officeDocument/2006/relationships/image"/><Relationship Id="rId18" Target="../media/image24.sv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jpeg" Type="http://schemas.openxmlformats.org/officeDocument/2006/relationships/image"/><Relationship Id="rId12" Target="../media/image34.jpeg" Type="http://schemas.openxmlformats.org/officeDocument/2006/relationships/image"/><Relationship Id="rId2" Target="../media/image1.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11" Target="../media/image41.jpeg" Type="http://schemas.openxmlformats.org/officeDocument/2006/relationships/image"/><Relationship Id="rId12" Target="../media/image42.jpeg" Type="http://schemas.openxmlformats.org/officeDocument/2006/relationships/image"/><Relationship Id="rId2" Target="../media/image1.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3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jpeg" Type="http://schemas.openxmlformats.org/officeDocument/2006/relationships/image"/><Relationship Id="rId2" Target="../media/image1.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53.jpeg" Type="http://schemas.openxmlformats.org/officeDocument/2006/relationships/image"/><Relationship Id="rId12" Target="../media/image54.jpeg" Type="http://schemas.openxmlformats.org/officeDocument/2006/relationships/image"/><Relationship Id="rId2" Target="../media/image1.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jpeg" Type="http://schemas.openxmlformats.org/officeDocument/2006/relationships/image"/><Relationship Id="rId2" Target="../media/image1.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5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https://github.com/sampreeth774/E-Farming-A-Farmer-Friendly-And-customer-healthy-Application-" TargetMode="External" Type="http://schemas.openxmlformats.org/officeDocument/2006/relationships/hyperlink"/><Relationship Id="rId12" Target="https://github.com/parsi07/TripMate-Smart-Travel-and-Carpool-Management" TargetMode="External" Type="http://schemas.openxmlformats.org/officeDocument/2006/relationships/hyperlink"/><Relationship Id="rId2" Target="../media/image1.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0" y="1834484"/>
            <a:ext cx="12731126" cy="8452516"/>
            <a:chOff x="0" y="0"/>
            <a:chExt cx="3353054" cy="2226177"/>
          </a:xfrm>
        </p:grpSpPr>
        <p:sp>
          <p:nvSpPr>
            <p:cNvPr name="Freeform 4" id="4"/>
            <p:cNvSpPr/>
            <p:nvPr/>
          </p:nvSpPr>
          <p:spPr>
            <a:xfrm flipH="false" flipV="false" rot="0">
              <a:off x="0" y="0"/>
              <a:ext cx="3353054" cy="2226177"/>
            </a:xfrm>
            <a:custGeom>
              <a:avLst/>
              <a:gdLst/>
              <a:ahLst/>
              <a:cxnLst/>
              <a:rect r="r" b="b" t="t" l="l"/>
              <a:pathLst>
                <a:path h="2226177" w="3353054">
                  <a:moveTo>
                    <a:pt x="0" y="0"/>
                  </a:moveTo>
                  <a:lnTo>
                    <a:pt x="3353054" y="0"/>
                  </a:lnTo>
                  <a:lnTo>
                    <a:pt x="3353054" y="2226177"/>
                  </a:lnTo>
                  <a:lnTo>
                    <a:pt x="0" y="2226177"/>
                  </a:lnTo>
                  <a:close/>
                </a:path>
              </a:pathLst>
            </a:custGeom>
            <a:solidFill>
              <a:srgbClr val="FFFFFF"/>
            </a:solidFill>
          </p:spPr>
        </p:sp>
        <p:sp>
          <p:nvSpPr>
            <p:cNvPr name="TextBox 5" id="5"/>
            <p:cNvSpPr txBox="true"/>
            <p:nvPr/>
          </p:nvSpPr>
          <p:spPr>
            <a:xfrm>
              <a:off x="0" y="-57150"/>
              <a:ext cx="3353054" cy="2283327"/>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48006" y="7743473"/>
            <a:ext cx="3199416" cy="744555"/>
            <a:chOff x="0" y="0"/>
            <a:chExt cx="686849" cy="159841"/>
          </a:xfrm>
        </p:grpSpPr>
        <p:sp>
          <p:nvSpPr>
            <p:cNvPr name="Freeform 7" id="7"/>
            <p:cNvSpPr/>
            <p:nvPr/>
          </p:nvSpPr>
          <p:spPr>
            <a:xfrm flipH="false" flipV="false" rot="0">
              <a:off x="0" y="0"/>
              <a:ext cx="686849" cy="159841"/>
            </a:xfrm>
            <a:custGeom>
              <a:avLst/>
              <a:gdLst/>
              <a:ahLst/>
              <a:cxnLst/>
              <a:rect r="r" b="b" t="t" l="l"/>
              <a:pathLst>
                <a:path h="159841" w="686849">
                  <a:moveTo>
                    <a:pt x="79920" y="0"/>
                  </a:moveTo>
                  <a:lnTo>
                    <a:pt x="606929" y="0"/>
                  </a:lnTo>
                  <a:cubicBezTo>
                    <a:pt x="651067" y="0"/>
                    <a:pt x="686849" y="35782"/>
                    <a:pt x="686849" y="79920"/>
                  </a:cubicBezTo>
                  <a:lnTo>
                    <a:pt x="686849" y="79920"/>
                  </a:lnTo>
                  <a:cubicBezTo>
                    <a:pt x="686849" y="124059"/>
                    <a:pt x="651067" y="159841"/>
                    <a:pt x="606929" y="159841"/>
                  </a:cubicBezTo>
                  <a:lnTo>
                    <a:pt x="79920" y="159841"/>
                  </a:lnTo>
                  <a:cubicBezTo>
                    <a:pt x="35782" y="159841"/>
                    <a:pt x="0" y="124059"/>
                    <a:pt x="0" y="79920"/>
                  </a:cubicBezTo>
                  <a:lnTo>
                    <a:pt x="0" y="79920"/>
                  </a:lnTo>
                  <a:cubicBezTo>
                    <a:pt x="0" y="35782"/>
                    <a:pt x="35782" y="0"/>
                    <a:pt x="79920" y="0"/>
                  </a:cubicBezTo>
                  <a:close/>
                </a:path>
              </a:pathLst>
            </a:custGeom>
            <a:solidFill>
              <a:srgbClr val="073064"/>
            </a:solidFill>
            <a:ln cap="rnd">
              <a:noFill/>
              <a:prstDash val="solid"/>
              <a:round/>
            </a:ln>
          </p:spPr>
        </p:sp>
        <p:sp>
          <p:nvSpPr>
            <p:cNvPr name="TextBox 8" id="8"/>
            <p:cNvSpPr txBox="true"/>
            <p:nvPr/>
          </p:nvSpPr>
          <p:spPr>
            <a:xfrm>
              <a:off x="0" y="-76200"/>
              <a:ext cx="686849" cy="236041"/>
            </a:xfrm>
            <a:prstGeom prst="rect">
              <a:avLst/>
            </a:prstGeom>
          </p:spPr>
          <p:txBody>
            <a:bodyPr anchor="ctr" rtlCol="false" tIns="50800" lIns="50800" bIns="50800" rIns="50800"/>
            <a:lstStyle/>
            <a:p>
              <a:pPr algn="ctr">
                <a:lnSpc>
                  <a:spcPts val="4199"/>
                </a:lnSpc>
              </a:pPr>
            </a:p>
          </p:txBody>
        </p:sp>
      </p:grpSp>
      <p:grpSp>
        <p:nvGrpSpPr>
          <p:cNvPr name="Group 9" id="9"/>
          <p:cNvGrpSpPr/>
          <p:nvPr/>
        </p:nvGrpSpPr>
        <p:grpSpPr>
          <a:xfrm rot="0">
            <a:off x="4228769" y="7743473"/>
            <a:ext cx="744555" cy="74455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8932"/>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445"/>
                </a:lnSpc>
              </a:pPr>
            </a:p>
          </p:txBody>
        </p:sp>
      </p:grpSp>
      <p:sp>
        <p:nvSpPr>
          <p:cNvPr name="Freeform 12" id="12"/>
          <p:cNvSpPr/>
          <p:nvPr/>
        </p:nvSpPr>
        <p:spPr>
          <a:xfrm flipH="true" flipV="false" rot="0">
            <a:off x="4519666" y="7980679"/>
            <a:ext cx="162761" cy="270142"/>
          </a:xfrm>
          <a:custGeom>
            <a:avLst/>
            <a:gdLst/>
            <a:ahLst/>
            <a:cxnLst/>
            <a:rect r="r" b="b" t="t" l="l"/>
            <a:pathLst>
              <a:path h="270142" w="162761">
                <a:moveTo>
                  <a:pt x="162760" y="0"/>
                </a:moveTo>
                <a:lnTo>
                  <a:pt x="0" y="0"/>
                </a:lnTo>
                <a:lnTo>
                  <a:pt x="0" y="270143"/>
                </a:lnTo>
                <a:lnTo>
                  <a:pt x="162760" y="270143"/>
                </a:lnTo>
                <a:lnTo>
                  <a:pt x="16276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254554" y="4762150"/>
            <a:ext cx="4716148" cy="1298592"/>
          </a:xfrm>
          <a:prstGeom prst="rect">
            <a:avLst/>
          </a:prstGeom>
        </p:spPr>
        <p:txBody>
          <a:bodyPr anchor="t" rtlCol="false" tIns="0" lIns="0" bIns="0" rIns="0">
            <a:spAutoFit/>
          </a:bodyPr>
          <a:lstStyle/>
          <a:p>
            <a:pPr algn="l">
              <a:lnSpc>
                <a:spcPts val="5000"/>
              </a:lnSpc>
            </a:pPr>
            <a:r>
              <a:rPr lang="en-US" sz="5000" spc="100">
                <a:solidFill>
                  <a:srgbClr val="F88932"/>
                </a:solidFill>
                <a:latin typeface="League Gothic"/>
              </a:rPr>
              <a:t>SMART TRAVEL AND CARPOOL MANAGEMENT</a:t>
            </a:r>
          </a:p>
        </p:txBody>
      </p:sp>
      <p:sp>
        <p:nvSpPr>
          <p:cNvPr name="TextBox 14" id="14"/>
          <p:cNvSpPr txBox="true"/>
          <p:nvPr/>
        </p:nvSpPr>
        <p:spPr>
          <a:xfrm rot="0">
            <a:off x="1254554" y="2969554"/>
            <a:ext cx="5051113" cy="1706871"/>
          </a:xfrm>
          <a:prstGeom prst="rect">
            <a:avLst/>
          </a:prstGeom>
        </p:spPr>
        <p:txBody>
          <a:bodyPr anchor="t" rtlCol="false" tIns="0" lIns="0" bIns="0" rIns="0">
            <a:spAutoFit/>
          </a:bodyPr>
          <a:lstStyle/>
          <a:p>
            <a:pPr algn="l">
              <a:lnSpc>
                <a:spcPts val="12419"/>
              </a:lnSpc>
            </a:pPr>
            <a:r>
              <a:rPr lang="en-US" sz="13799" spc="275">
                <a:solidFill>
                  <a:srgbClr val="073064"/>
                </a:solidFill>
                <a:latin typeface="League Gothic"/>
              </a:rPr>
              <a:t>TRIPMATE</a:t>
            </a:r>
          </a:p>
        </p:txBody>
      </p:sp>
      <p:grpSp>
        <p:nvGrpSpPr>
          <p:cNvPr name="Group 15" id="15"/>
          <p:cNvGrpSpPr>
            <a:grpSpLocks noChangeAspect="true"/>
          </p:cNvGrpSpPr>
          <p:nvPr/>
        </p:nvGrpSpPr>
        <p:grpSpPr>
          <a:xfrm rot="0">
            <a:off x="8014633" y="-736474"/>
            <a:ext cx="10904892" cy="11023474"/>
            <a:chOff x="0" y="0"/>
            <a:chExt cx="5956300" cy="6021070"/>
          </a:xfrm>
        </p:grpSpPr>
        <p:sp>
          <p:nvSpPr>
            <p:cNvPr name="Freeform 16" id="16"/>
            <p:cNvSpPr/>
            <p:nvPr/>
          </p:nvSpPr>
          <p:spPr>
            <a:xfrm flipH="false" flipV="false" rot="0">
              <a:off x="0" y="0"/>
              <a:ext cx="5956300" cy="6021070"/>
            </a:xfrm>
            <a:custGeom>
              <a:avLst/>
              <a:gdLst/>
              <a:ahLst/>
              <a:cxnLst/>
              <a:rect r="r" b="b" t="t" l="l"/>
              <a:pathLst>
                <a:path h="6021070" w="5956300">
                  <a:moveTo>
                    <a:pt x="0" y="6021070"/>
                  </a:moveTo>
                  <a:lnTo>
                    <a:pt x="692150" y="0"/>
                  </a:lnTo>
                  <a:lnTo>
                    <a:pt x="5956300" y="0"/>
                  </a:lnTo>
                  <a:lnTo>
                    <a:pt x="5264150" y="6021070"/>
                  </a:lnTo>
                  <a:close/>
                </a:path>
              </a:pathLst>
            </a:custGeom>
            <a:blipFill>
              <a:blip r:embed="rId5"/>
              <a:stretch>
                <a:fillRect l="-30655" t="0" r="-21070" b="0"/>
              </a:stretch>
            </a:blipFill>
          </p:spPr>
        </p:sp>
      </p:grpSp>
      <p:sp>
        <p:nvSpPr>
          <p:cNvPr name="Freeform 17" id="17"/>
          <p:cNvSpPr/>
          <p:nvPr/>
        </p:nvSpPr>
        <p:spPr>
          <a:xfrm flipH="true" flipV="true" rot="7285664">
            <a:off x="4815273" y="3198671"/>
            <a:ext cx="3471281" cy="2364810"/>
          </a:xfrm>
          <a:custGeom>
            <a:avLst/>
            <a:gdLst/>
            <a:ahLst/>
            <a:cxnLst/>
            <a:rect r="r" b="b" t="t" l="l"/>
            <a:pathLst>
              <a:path h="2364810" w="3471281">
                <a:moveTo>
                  <a:pt x="3471281" y="2364810"/>
                </a:moveTo>
                <a:lnTo>
                  <a:pt x="0" y="2364810"/>
                </a:lnTo>
                <a:lnTo>
                  <a:pt x="0" y="0"/>
                </a:lnTo>
                <a:lnTo>
                  <a:pt x="3471281" y="0"/>
                </a:lnTo>
                <a:lnTo>
                  <a:pt x="3471281" y="236481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5970702" y="7901706"/>
            <a:ext cx="1443993" cy="1172643"/>
          </a:xfrm>
          <a:custGeom>
            <a:avLst/>
            <a:gdLst/>
            <a:ahLst/>
            <a:cxnLst/>
            <a:rect r="r" b="b" t="t" l="l"/>
            <a:pathLst>
              <a:path h="1172643" w="1443993">
                <a:moveTo>
                  <a:pt x="0" y="0"/>
                </a:moveTo>
                <a:lnTo>
                  <a:pt x="1443993" y="0"/>
                </a:lnTo>
                <a:lnTo>
                  <a:pt x="1443993" y="1172643"/>
                </a:lnTo>
                <a:lnTo>
                  <a:pt x="0" y="11726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2443670">
            <a:off x="3198163" y="352698"/>
            <a:ext cx="1232822" cy="1228339"/>
          </a:xfrm>
          <a:custGeom>
            <a:avLst/>
            <a:gdLst/>
            <a:ahLst/>
            <a:cxnLst/>
            <a:rect r="r" b="b" t="t" l="l"/>
            <a:pathLst>
              <a:path h="1228339" w="1232822">
                <a:moveTo>
                  <a:pt x="0" y="0"/>
                </a:moveTo>
                <a:lnTo>
                  <a:pt x="1232822" y="0"/>
                </a:lnTo>
                <a:lnTo>
                  <a:pt x="1232822" y="1228339"/>
                </a:lnTo>
                <a:lnTo>
                  <a:pt x="0" y="1228339"/>
                </a:lnTo>
                <a:lnTo>
                  <a:pt x="0"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714009" y="7897310"/>
            <a:ext cx="3667410" cy="349250"/>
          </a:xfrm>
          <a:prstGeom prst="rect">
            <a:avLst/>
          </a:prstGeom>
        </p:spPr>
        <p:txBody>
          <a:bodyPr anchor="t" rtlCol="false" tIns="0" lIns="0" bIns="0" rIns="0">
            <a:spAutoFit/>
          </a:bodyPr>
          <a:lstStyle/>
          <a:p>
            <a:pPr algn="ctr">
              <a:lnSpc>
                <a:spcPts val="2800"/>
              </a:lnSpc>
              <a:spcBef>
                <a:spcPct val="0"/>
              </a:spcBef>
            </a:pPr>
            <a:r>
              <a:rPr lang="en-US" sz="2000" spc="128">
                <a:solidFill>
                  <a:srgbClr val="FFFFFF"/>
                </a:solidFill>
                <a:latin typeface="Open Sans Bold"/>
              </a:rPr>
              <a:t>TEAM: TECH TITANS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true" flipV="false" rot="-3071103">
            <a:off x="2122299" y="835747"/>
            <a:ext cx="2002744" cy="1364369"/>
          </a:xfrm>
          <a:custGeom>
            <a:avLst/>
            <a:gdLst/>
            <a:ahLst/>
            <a:cxnLst/>
            <a:rect r="r" b="b" t="t" l="l"/>
            <a:pathLst>
              <a:path h="1364369" w="2002744">
                <a:moveTo>
                  <a:pt x="2002744" y="0"/>
                </a:moveTo>
                <a:lnTo>
                  <a:pt x="0" y="0"/>
                </a:lnTo>
                <a:lnTo>
                  <a:pt x="0" y="1364369"/>
                </a:lnTo>
                <a:lnTo>
                  <a:pt x="2002744" y="1364369"/>
                </a:lnTo>
                <a:lnTo>
                  <a:pt x="2002744"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92954" y="2475411"/>
            <a:ext cx="6461540" cy="3640340"/>
            <a:chOff x="0" y="0"/>
            <a:chExt cx="18800260" cy="10591800"/>
          </a:xfrm>
        </p:grpSpPr>
        <p:sp>
          <p:nvSpPr>
            <p:cNvPr name="Freeform 5" id="5"/>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5"/>
              <a:stretch>
                <a:fillRect l="-78" t="0" r="-78" b="0"/>
              </a:stretch>
            </a:blipFill>
            <a:ln w="47625" cap="sq">
              <a:solidFill>
                <a:srgbClr val="073064"/>
              </a:solidFill>
              <a:prstDash val="solid"/>
              <a:miter/>
            </a:ln>
          </p:spPr>
        </p:sp>
      </p:grpSp>
      <p:grpSp>
        <p:nvGrpSpPr>
          <p:cNvPr name="Group 6" id="6"/>
          <p:cNvGrpSpPr/>
          <p:nvPr/>
        </p:nvGrpSpPr>
        <p:grpSpPr>
          <a:xfrm rot="0">
            <a:off x="10292954" y="6259569"/>
            <a:ext cx="6529225" cy="3678473"/>
            <a:chOff x="0" y="0"/>
            <a:chExt cx="18800260" cy="10591800"/>
          </a:xfrm>
        </p:grpSpPr>
        <p:sp>
          <p:nvSpPr>
            <p:cNvPr name="Freeform 7" id="7"/>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6"/>
              <a:stretch>
                <a:fillRect l="-78" t="0" r="-78" b="0"/>
              </a:stretch>
            </a:blipFill>
            <a:ln w="47625" cap="sq">
              <a:solidFill>
                <a:srgbClr val="073064"/>
              </a:solidFill>
              <a:prstDash val="solid"/>
              <a:miter/>
            </a:ln>
          </p:spPr>
        </p:sp>
      </p:grpSp>
      <p:grpSp>
        <p:nvGrpSpPr>
          <p:cNvPr name="Group 8" id="8"/>
          <p:cNvGrpSpPr/>
          <p:nvPr/>
        </p:nvGrpSpPr>
        <p:grpSpPr>
          <a:xfrm rot="0">
            <a:off x="1253169" y="2475411"/>
            <a:ext cx="6461540" cy="3640340"/>
            <a:chOff x="0" y="0"/>
            <a:chExt cx="18800260" cy="10591800"/>
          </a:xfrm>
        </p:grpSpPr>
        <p:sp>
          <p:nvSpPr>
            <p:cNvPr name="Freeform 9" id="9"/>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7"/>
              <a:stretch>
                <a:fillRect l="-78" t="0" r="-78" b="0"/>
              </a:stretch>
            </a:blipFill>
            <a:ln w="47625" cap="sq">
              <a:solidFill>
                <a:srgbClr val="073064"/>
              </a:solidFill>
              <a:prstDash val="solid"/>
              <a:miter/>
            </a:ln>
          </p:spPr>
        </p:sp>
      </p:grpSp>
      <p:grpSp>
        <p:nvGrpSpPr>
          <p:cNvPr name="Group 10" id="10"/>
          <p:cNvGrpSpPr/>
          <p:nvPr/>
        </p:nvGrpSpPr>
        <p:grpSpPr>
          <a:xfrm rot="0">
            <a:off x="1253169" y="6259569"/>
            <a:ext cx="6529225" cy="3678473"/>
            <a:chOff x="0" y="0"/>
            <a:chExt cx="18800260" cy="10591800"/>
          </a:xfrm>
        </p:grpSpPr>
        <p:sp>
          <p:nvSpPr>
            <p:cNvPr name="Freeform 11" id="11"/>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8"/>
              <a:stretch>
                <a:fillRect l="-78" t="0" r="-78" b="0"/>
              </a:stretch>
            </a:blipFill>
            <a:ln w="47625" cap="sq">
              <a:solidFill>
                <a:srgbClr val="073064"/>
              </a:solidFill>
              <a:prstDash val="solid"/>
              <a:miter/>
            </a:ln>
          </p:spPr>
        </p:sp>
      </p:grpSp>
      <p:sp>
        <p:nvSpPr>
          <p:cNvPr name="TextBox 12" id="12"/>
          <p:cNvSpPr txBox="true"/>
          <p:nvPr/>
        </p:nvSpPr>
        <p:spPr>
          <a:xfrm rot="0">
            <a:off x="4483939" y="936907"/>
            <a:ext cx="9320122" cy="1495425"/>
          </a:xfrm>
          <a:prstGeom prst="rect">
            <a:avLst/>
          </a:prstGeom>
        </p:spPr>
        <p:txBody>
          <a:bodyPr anchor="t" rtlCol="false" tIns="0" lIns="0" bIns="0" rIns="0">
            <a:spAutoFit/>
          </a:bodyPr>
          <a:lstStyle/>
          <a:p>
            <a:pPr algn="ctr">
              <a:lnSpc>
                <a:spcPts val="10800"/>
              </a:lnSpc>
            </a:pPr>
            <a:r>
              <a:rPr lang="en-US" sz="12000">
                <a:solidFill>
                  <a:srgbClr val="073064"/>
                </a:solidFill>
                <a:latin typeface="League Gothic"/>
              </a:rPr>
              <a:t>APPLICATION </a:t>
            </a:r>
            <a:r>
              <a:rPr lang="en-US" sz="12000">
                <a:solidFill>
                  <a:srgbClr val="F88932"/>
                </a:solidFill>
                <a:latin typeface="League Gothic"/>
              </a:rPr>
              <a:t>PHOTO </a:t>
            </a:r>
          </a:p>
        </p:txBody>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true" flipV="false" rot="-3071103">
            <a:off x="2122299" y="835747"/>
            <a:ext cx="2002744" cy="1364369"/>
          </a:xfrm>
          <a:custGeom>
            <a:avLst/>
            <a:gdLst/>
            <a:ahLst/>
            <a:cxnLst/>
            <a:rect r="r" b="b" t="t" l="l"/>
            <a:pathLst>
              <a:path h="1364369" w="2002744">
                <a:moveTo>
                  <a:pt x="2002744" y="0"/>
                </a:moveTo>
                <a:lnTo>
                  <a:pt x="0" y="0"/>
                </a:lnTo>
                <a:lnTo>
                  <a:pt x="0" y="1364369"/>
                </a:lnTo>
                <a:lnTo>
                  <a:pt x="2002744" y="1364369"/>
                </a:lnTo>
                <a:lnTo>
                  <a:pt x="2002744"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6109859" y="6517440"/>
            <a:ext cx="6068282" cy="3418784"/>
            <a:chOff x="0" y="0"/>
            <a:chExt cx="18800260" cy="10591800"/>
          </a:xfrm>
        </p:grpSpPr>
        <p:sp>
          <p:nvSpPr>
            <p:cNvPr name="Freeform 5" id="5"/>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5"/>
              <a:stretch>
                <a:fillRect l="-13569" t="0" r="-13569" b="0"/>
              </a:stretch>
            </a:blipFill>
            <a:ln w="47625" cap="sq">
              <a:solidFill>
                <a:srgbClr val="073064"/>
              </a:solidFill>
              <a:prstDash val="solid"/>
              <a:miter/>
            </a:ln>
          </p:spPr>
        </p:sp>
      </p:grpSp>
      <p:grpSp>
        <p:nvGrpSpPr>
          <p:cNvPr name="Group 6" id="6"/>
          <p:cNvGrpSpPr/>
          <p:nvPr/>
        </p:nvGrpSpPr>
        <p:grpSpPr>
          <a:xfrm rot="0">
            <a:off x="1028700" y="2881412"/>
            <a:ext cx="6068282" cy="3418784"/>
            <a:chOff x="0" y="0"/>
            <a:chExt cx="18800260" cy="10591800"/>
          </a:xfrm>
        </p:grpSpPr>
        <p:sp>
          <p:nvSpPr>
            <p:cNvPr name="Freeform 7" id="7"/>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6"/>
              <a:stretch>
                <a:fillRect l="-78" t="0" r="-78" b="0"/>
              </a:stretch>
            </a:blipFill>
            <a:ln w="47625" cap="sq">
              <a:solidFill>
                <a:srgbClr val="073064"/>
              </a:solidFill>
              <a:prstDash val="solid"/>
              <a:miter/>
            </a:ln>
          </p:spPr>
        </p:sp>
      </p:grpSp>
      <p:grpSp>
        <p:nvGrpSpPr>
          <p:cNvPr name="Group 8" id="8"/>
          <p:cNvGrpSpPr/>
          <p:nvPr/>
        </p:nvGrpSpPr>
        <p:grpSpPr>
          <a:xfrm rot="0">
            <a:off x="10480038" y="2881412"/>
            <a:ext cx="6068282" cy="3418784"/>
            <a:chOff x="0" y="0"/>
            <a:chExt cx="18800260" cy="10591800"/>
          </a:xfrm>
        </p:grpSpPr>
        <p:sp>
          <p:nvSpPr>
            <p:cNvPr name="Freeform 9" id="9"/>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7"/>
              <a:stretch>
                <a:fillRect l="-12425" t="0" r="-12425" b="0"/>
              </a:stretch>
            </a:blipFill>
            <a:ln w="47625" cap="sq">
              <a:solidFill>
                <a:srgbClr val="073064"/>
              </a:solidFill>
              <a:prstDash val="solid"/>
              <a:miter/>
            </a:ln>
          </p:spPr>
        </p:sp>
      </p:grpSp>
      <p:sp>
        <p:nvSpPr>
          <p:cNvPr name="TextBox 10" id="10"/>
          <p:cNvSpPr txBox="true"/>
          <p:nvPr/>
        </p:nvSpPr>
        <p:spPr>
          <a:xfrm rot="0">
            <a:off x="4483939" y="936907"/>
            <a:ext cx="9320122" cy="1495425"/>
          </a:xfrm>
          <a:prstGeom prst="rect">
            <a:avLst/>
          </a:prstGeom>
        </p:spPr>
        <p:txBody>
          <a:bodyPr anchor="t" rtlCol="false" tIns="0" lIns="0" bIns="0" rIns="0">
            <a:spAutoFit/>
          </a:bodyPr>
          <a:lstStyle/>
          <a:p>
            <a:pPr algn="ctr">
              <a:lnSpc>
                <a:spcPts val="10800"/>
              </a:lnSpc>
            </a:pPr>
            <a:r>
              <a:rPr lang="en-US" sz="12000">
                <a:solidFill>
                  <a:srgbClr val="073064"/>
                </a:solidFill>
                <a:latin typeface="League Gothic"/>
              </a:rPr>
              <a:t>APPLICATION </a:t>
            </a:r>
            <a:r>
              <a:rPr lang="en-US" sz="12000">
                <a:solidFill>
                  <a:srgbClr val="F88932"/>
                </a:solidFill>
                <a:latin typeface="League Gothic"/>
              </a:rPr>
              <a:t>PHOTO </a:t>
            </a:r>
          </a:p>
        </p:txBody>
      </p:sp>
    </p:spTree>
  </p:cSld>
  <p:clrMapOvr>
    <a:masterClrMapping/>
  </p:clrMapOvr>
  <p:transition spd="fast">
    <p:wipe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a:grpSpLocks noChangeAspect="true"/>
          </p:cNvGrpSpPr>
          <p:nvPr/>
        </p:nvGrpSpPr>
        <p:grpSpPr>
          <a:xfrm rot="0">
            <a:off x="-17433102" y="-5850588"/>
            <a:ext cx="2622332" cy="2612088"/>
            <a:chOff x="0" y="0"/>
            <a:chExt cx="6502400" cy="6477000"/>
          </a:xfrm>
        </p:grpSpPr>
        <p:sp>
          <p:nvSpPr>
            <p:cNvPr name="Freeform 4" id="4"/>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name="Freeform 5" id="5"/>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name="Freeform 6" id="6"/>
          <p:cNvSpPr/>
          <p:nvPr/>
        </p:nvSpPr>
        <p:spPr>
          <a:xfrm flipH="false" flipV="false" rot="0">
            <a:off x="14633981" y="4623660"/>
            <a:ext cx="2443350" cy="4514273"/>
          </a:xfrm>
          <a:custGeom>
            <a:avLst/>
            <a:gdLst/>
            <a:ahLst/>
            <a:cxnLst/>
            <a:rect r="r" b="b" t="t" l="l"/>
            <a:pathLst>
              <a:path h="4514273" w="2443350">
                <a:moveTo>
                  <a:pt x="0" y="0"/>
                </a:moveTo>
                <a:lnTo>
                  <a:pt x="2443351" y="0"/>
                </a:lnTo>
                <a:lnTo>
                  <a:pt x="2443351" y="4514273"/>
                </a:lnTo>
                <a:lnTo>
                  <a:pt x="0" y="451427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2584588" y="3384170"/>
            <a:ext cx="3977034" cy="1743076"/>
          </a:xfrm>
          <a:prstGeom prst="rect">
            <a:avLst/>
          </a:prstGeom>
        </p:spPr>
        <p:txBody>
          <a:bodyPr anchor="t" rtlCol="false" tIns="0" lIns="0" bIns="0" rIns="0">
            <a:spAutoFit/>
          </a:bodyPr>
          <a:lstStyle/>
          <a:p>
            <a:pPr algn="l">
              <a:lnSpc>
                <a:spcPts val="12600"/>
              </a:lnSpc>
            </a:pPr>
            <a:r>
              <a:rPr lang="en-US" sz="14000">
                <a:solidFill>
                  <a:srgbClr val="073064"/>
                </a:solidFill>
                <a:latin typeface="League Gothic"/>
              </a:rPr>
              <a:t>Q&amp;A?</a:t>
            </a:r>
          </a:p>
        </p:txBody>
      </p:sp>
      <p:sp>
        <p:nvSpPr>
          <p:cNvPr name="Freeform 8" id="8"/>
          <p:cNvSpPr/>
          <p:nvPr/>
        </p:nvSpPr>
        <p:spPr>
          <a:xfrm flipH="false" flipV="false" rot="-5784660">
            <a:off x="14872279" y="307481"/>
            <a:ext cx="3005079" cy="1442438"/>
          </a:xfrm>
          <a:custGeom>
            <a:avLst/>
            <a:gdLst/>
            <a:ahLst/>
            <a:cxnLst/>
            <a:rect r="r" b="b" t="t" l="l"/>
            <a:pathLst>
              <a:path h="1442438" w="3005079">
                <a:moveTo>
                  <a:pt x="0" y="0"/>
                </a:moveTo>
                <a:lnTo>
                  <a:pt x="3005078" y="0"/>
                </a:lnTo>
                <a:lnTo>
                  <a:pt x="3005078" y="1442438"/>
                </a:lnTo>
                <a:lnTo>
                  <a:pt x="0" y="14424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012099">
            <a:off x="-1804884" y="4513840"/>
            <a:ext cx="3850210" cy="1848101"/>
          </a:xfrm>
          <a:custGeom>
            <a:avLst/>
            <a:gdLst/>
            <a:ahLst/>
            <a:cxnLst/>
            <a:rect r="r" b="b" t="t" l="l"/>
            <a:pathLst>
              <a:path h="1848101" w="3850210">
                <a:moveTo>
                  <a:pt x="0" y="0"/>
                </a:moveTo>
                <a:lnTo>
                  <a:pt x="3850210" y="0"/>
                </a:lnTo>
                <a:lnTo>
                  <a:pt x="3850210" y="1848101"/>
                </a:lnTo>
                <a:lnTo>
                  <a:pt x="0" y="18481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2992631" y="0"/>
            <a:ext cx="8829957" cy="10287000"/>
            <a:chOff x="0" y="0"/>
            <a:chExt cx="1978552" cy="2305035"/>
          </a:xfrm>
        </p:grpSpPr>
        <p:sp>
          <p:nvSpPr>
            <p:cNvPr name="Freeform 11" id="11"/>
            <p:cNvSpPr/>
            <p:nvPr/>
          </p:nvSpPr>
          <p:spPr>
            <a:xfrm flipH="false" flipV="false" rot="0">
              <a:off x="0" y="0"/>
              <a:ext cx="1978552" cy="2305035"/>
            </a:xfrm>
            <a:custGeom>
              <a:avLst/>
              <a:gdLst/>
              <a:ahLst/>
              <a:cxnLst/>
              <a:rect r="r" b="b" t="t" l="l"/>
              <a:pathLst>
                <a:path h="2305035" w="1978552">
                  <a:moveTo>
                    <a:pt x="0" y="0"/>
                  </a:moveTo>
                  <a:lnTo>
                    <a:pt x="1978552" y="0"/>
                  </a:lnTo>
                  <a:lnTo>
                    <a:pt x="1978552" y="2305035"/>
                  </a:lnTo>
                  <a:lnTo>
                    <a:pt x="0" y="2305035"/>
                  </a:lnTo>
                  <a:close/>
                </a:path>
              </a:pathLst>
            </a:custGeom>
            <a:solidFill>
              <a:srgbClr val="FFFFFF"/>
            </a:solidFill>
          </p:spPr>
        </p:sp>
        <p:sp>
          <p:nvSpPr>
            <p:cNvPr name="TextBox 12" id="12"/>
            <p:cNvSpPr txBox="true"/>
            <p:nvPr/>
          </p:nvSpPr>
          <p:spPr>
            <a:xfrm>
              <a:off x="0" y="-47625"/>
              <a:ext cx="1978552" cy="2352660"/>
            </a:xfrm>
            <a:prstGeom prst="rect">
              <a:avLst/>
            </a:prstGeom>
          </p:spPr>
          <p:txBody>
            <a:bodyPr anchor="ctr" rtlCol="false" tIns="50800" lIns="50800" bIns="50800" rIns="50800"/>
            <a:lstStyle/>
            <a:p>
              <a:pPr algn="ctr">
                <a:lnSpc>
                  <a:spcPts val="3670"/>
                </a:lnSpc>
              </a:pPr>
            </a:p>
          </p:txBody>
        </p:sp>
      </p:grpSp>
      <p:sp>
        <p:nvSpPr>
          <p:cNvPr name="Freeform 13" id="13"/>
          <p:cNvSpPr/>
          <p:nvPr/>
        </p:nvSpPr>
        <p:spPr>
          <a:xfrm flipH="false" flipV="false" rot="0">
            <a:off x="11424088" y="7474977"/>
            <a:ext cx="1675629" cy="2241645"/>
          </a:xfrm>
          <a:custGeom>
            <a:avLst/>
            <a:gdLst/>
            <a:ahLst/>
            <a:cxnLst/>
            <a:rect r="r" b="b" t="t" l="l"/>
            <a:pathLst>
              <a:path h="2241645" w="1675629">
                <a:moveTo>
                  <a:pt x="0" y="0"/>
                </a:moveTo>
                <a:lnTo>
                  <a:pt x="1675630" y="0"/>
                </a:lnTo>
                <a:lnTo>
                  <a:pt x="1675630" y="2241644"/>
                </a:lnTo>
                <a:lnTo>
                  <a:pt x="0" y="22416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3562466" y="1323975"/>
            <a:ext cx="5581534" cy="1255538"/>
          </a:xfrm>
          <a:prstGeom prst="rect">
            <a:avLst/>
          </a:prstGeom>
        </p:spPr>
        <p:txBody>
          <a:bodyPr anchor="t" rtlCol="false" tIns="0" lIns="0" bIns="0" rIns="0">
            <a:spAutoFit/>
          </a:bodyPr>
          <a:lstStyle/>
          <a:p>
            <a:pPr algn="l">
              <a:lnSpc>
                <a:spcPts val="9183"/>
              </a:lnSpc>
            </a:pPr>
            <a:r>
              <a:rPr lang="en-US" sz="10203">
                <a:solidFill>
                  <a:srgbClr val="F88932"/>
                </a:solidFill>
                <a:latin typeface="League Gothic Bold"/>
              </a:rPr>
              <a:t>Conclusion</a:t>
            </a:r>
          </a:p>
        </p:txBody>
      </p:sp>
      <p:sp>
        <p:nvSpPr>
          <p:cNvPr name="TextBox 15" id="15"/>
          <p:cNvSpPr txBox="true"/>
          <p:nvPr/>
        </p:nvSpPr>
        <p:spPr>
          <a:xfrm rot="0">
            <a:off x="3562466" y="2926970"/>
            <a:ext cx="7861623" cy="5004435"/>
          </a:xfrm>
          <a:prstGeom prst="rect">
            <a:avLst/>
          </a:prstGeom>
        </p:spPr>
        <p:txBody>
          <a:bodyPr anchor="t" rtlCol="false" tIns="0" lIns="0" bIns="0" rIns="0">
            <a:spAutoFit/>
          </a:bodyPr>
          <a:lstStyle/>
          <a:p>
            <a:pPr algn="l">
              <a:lnSpc>
                <a:spcPts val="3600"/>
              </a:lnSpc>
            </a:pPr>
            <a:r>
              <a:rPr lang="en-US" sz="2400">
                <a:solidFill>
                  <a:srgbClr val="073064"/>
                </a:solidFill>
                <a:latin typeface="Open Sans"/>
              </a:rPr>
              <a:t>TripMate, developed by the Tech Titans team, is a comprehensive solution for modern travel and carpool management. By leveraging front-end technologies like HTML, CSS, JavaScript, and Bootstrap, and back-end technologies like PHP and MySQL, TripMate offers a robust and user-friendly platform. It addresses the needs of travelers and administrators alike, providing efficient tools for package enquiries, carpooling, and trip cost estimation. With its innovative features and intuitive design, TripMate is set to transform the way people plan and manage their travel experiences.</a:t>
            </a:r>
          </a:p>
        </p:txBody>
      </p:sp>
    </p:spTree>
  </p:cSld>
  <p:clrMapOvr>
    <a:masterClrMapping/>
  </p:clrMapOvr>
  <p:transition spd="fast">
    <p:wipe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1715837">
            <a:off x="12470201" y="3793728"/>
            <a:ext cx="2443385" cy="1436288"/>
          </a:xfrm>
          <a:custGeom>
            <a:avLst/>
            <a:gdLst/>
            <a:ahLst/>
            <a:cxnLst/>
            <a:rect r="r" b="b" t="t" l="l"/>
            <a:pathLst>
              <a:path h="1436288" w="2443385">
                <a:moveTo>
                  <a:pt x="0" y="0"/>
                </a:moveTo>
                <a:lnTo>
                  <a:pt x="2443384" y="0"/>
                </a:lnTo>
                <a:lnTo>
                  <a:pt x="2443384" y="1436289"/>
                </a:lnTo>
                <a:lnTo>
                  <a:pt x="0" y="1436289"/>
                </a:lnTo>
                <a:lnTo>
                  <a:pt x="0" y="0"/>
                </a:lnTo>
                <a:close/>
              </a:path>
            </a:pathLst>
          </a:custGeom>
          <a:blipFill>
            <a:blip r:embed="rId3">
              <a:extLst>
                <a:ext uri="{96DAC541-7B7A-43D3-8B79-37D633B846F1}">
                  <asvg:svgBlip xmlns:asvg="http://schemas.microsoft.com/office/drawing/2016/SVG/main" r:embed="rId4"/>
                </a:ext>
              </a:extLst>
            </a:blip>
            <a:stretch>
              <a:fillRect l="-29239" t="-13960" r="0" b="0"/>
            </a:stretch>
          </a:blipFill>
        </p:spPr>
      </p:sp>
      <p:sp>
        <p:nvSpPr>
          <p:cNvPr name="TextBox 4" id="4"/>
          <p:cNvSpPr txBox="true"/>
          <p:nvPr/>
        </p:nvSpPr>
        <p:spPr>
          <a:xfrm rot="0">
            <a:off x="5442488" y="3599301"/>
            <a:ext cx="4799977" cy="2368068"/>
          </a:xfrm>
          <a:prstGeom prst="rect">
            <a:avLst/>
          </a:prstGeom>
        </p:spPr>
        <p:txBody>
          <a:bodyPr anchor="t" rtlCol="false" tIns="0" lIns="0" bIns="0" rIns="0">
            <a:spAutoFit/>
          </a:bodyPr>
          <a:lstStyle/>
          <a:p>
            <a:pPr algn="l">
              <a:lnSpc>
                <a:spcPts val="17238"/>
              </a:lnSpc>
            </a:pPr>
            <a:r>
              <a:rPr lang="en-US" sz="19154">
                <a:solidFill>
                  <a:srgbClr val="073064"/>
                </a:solidFill>
                <a:latin typeface="League Gothic"/>
              </a:rPr>
              <a:t>THANK</a:t>
            </a:r>
          </a:p>
        </p:txBody>
      </p:sp>
      <p:sp>
        <p:nvSpPr>
          <p:cNvPr name="TextBox 5" id="5"/>
          <p:cNvSpPr txBox="true"/>
          <p:nvPr/>
        </p:nvSpPr>
        <p:spPr>
          <a:xfrm rot="0">
            <a:off x="10242465" y="3599301"/>
            <a:ext cx="3105800" cy="2368068"/>
          </a:xfrm>
          <a:prstGeom prst="rect">
            <a:avLst/>
          </a:prstGeom>
        </p:spPr>
        <p:txBody>
          <a:bodyPr anchor="t" rtlCol="false" tIns="0" lIns="0" bIns="0" rIns="0">
            <a:spAutoFit/>
          </a:bodyPr>
          <a:lstStyle/>
          <a:p>
            <a:pPr algn="l">
              <a:lnSpc>
                <a:spcPts val="17238"/>
              </a:lnSpc>
            </a:pPr>
            <a:r>
              <a:rPr lang="en-US" sz="19154">
                <a:solidFill>
                  <a:srgbClr val="F88932"/>
                </a:solidFill>
                <a:latin typeface="League Gothic"/>
              </a:rPr>
              <a:t>YOU</a:t>
            </a:r>
          </a:p>
        </p:txBody>
      </p:sp>
      <p:sp>
        <p:nvSpPr>
          <p:cNvPr name="Freeform 6" id="6"/>
          <p:cNvSpPr/>
          <p:nvPr/>
        </p:nvSpPr>
        <p:spPr>
          <a:xfrm flipH="true" flipV="false" rot="847841">
            <a:off x="11118480" y="3285532"/>
            <a:ext cx="1945407" cy="549578"/>
          </a:xfrm>
          <a:custGeom>
            <a:avLst/>
            <a:gdLst/>
            <a:ahLst/>
            <a:cxnLst/>
            <a:rect r="r" b="b" t="t" l="l"/>
            <a:pathLst>
              <a:path h="549578" w="1945407">
                <a:moveTo>
                  <a:pt x="1945407" y="0"/>
                </a:moveTo>
                <a:lnTo>
                  <a:pt x="0" y="0"/>
                </a:lnTo>
                <a:lnTo>
                  <a:pt x="0" y="549577"/>
                </a:lnTo>
                <a:lnTo>
                  <a:pt x="1945407" y="549577"/>
                </a:lnTo>
                <a:lnTo>
                  <a:pt x="1945407"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3206787">
            <a:off x="2778172" y="4402346"/>
            <a:ext cx="3190786" cy="2173723"/>
          </a:xfrm>
          <a:custGeom>
            <a:avLst/>
            <a:gdLst/>
            <a:ahLst/>
            <a:cxnLst/>
            <a:rect r="r" b="b" t="t" l="l"/>
            <a:pathLst>
              <a:path h="2173723" w="3190786">
                <a:moveTo>
                  <a:pt x="0" y="2173723"/>
                </a:moveTo>
                <a:lnTo>
                  <a:pt x="3190787" y="2173723"/>
                </a:lnTo>
                <a:lnTo>
                  <a:pt x="3190787" y="0"/>
                </a:lnTo>
                <a:lnTo>
                  <a:pt x="0" y="0"/>
                </a:lnTo>
                <a:lnTo>
                  <a:pt x="0" y="2173723"/>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0520387" y="6641268"/>
            <a:ext cx="7767613" cy="3645732"/>
            <a:chOff x="0" y="0"/>
            <a:chExt cx="2724540" cy="1278764"/>
          </a:xfrm>
        </p:grpSpPr>
        <p:sp>
          <p:nvSpPr>
            <p:cNvPr name="Freeform 9" id="9"/>
            <p:cNvSpPr/>
            <p:nvPr/>
          </p:nvSpPr>
          <p:spPr>
            <a:xfrm flipH="false" flipV="false" rot="0">
              <a:off x="0" y="0"/>
              <a:ext cx="2724540" cy="1278764"/>
            </a:xfrm>
            <a:custGeom>
              <a:avLst/>
              <a:gdLst/>
              <a:ahLst/>
              <a:cxnLst/>
              <a:rect r="r" b="b" t="t" l="l"/>
              <a:pathLst>
                <a:path h="1278764" w="2724540">
                  <a:moveTo>
                    <a:pt x="0" y="0"/>
                  </a:moveTo>
                  <a:lnTo>
                    <a:pt x="2724540" y="0"/>
                  </a:lnTo>
                  <a:lnTo>
                    <a:pt x="2724540" y="1278764"/>
                  </a:lnTo>
                  <a:lnTo>
                    <a:pt x="0" y="1278764"/>
                  </a:lnTo>
                  <a:close/>
                </a:path>
              </a:pathLst>
            </a:custGeom>
            <a:solidFill>
              <a:srgbClr val="FF914D"/>
            </a:solidFill>
            <a:ln w="38100" cap="sq">
              <a:solidFill>
                <a:srgbClr val="0C3974"/>
              </a:solidFill>
              <a:prstDash val="solid"/>
              <a:miter/>
            </a:ln>
          </p:spPr>
        </p:sp>
        <p:sp>
          <p:nvSpPr>
            <p:cNvPr name="TextBox 10" id="10"/>
            <p:cNvSpPr txBox="true"/>
            <p:nvPr/>
          </p:nvSpPr>
          <p:spPr>
            <a:xfrm>
              <a:off x="0" y="-38100"/>
              <a:ext cx="2724540" cy="1316864"/>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714421" y="3543300"/>
            <a:ext cx="821769" cy="484844"/>
          </a:xfrm>
          <a:custGeom>
            <a:avLst/>
            <a:gdLst/>
            <a:ahLst/>
            <a:cxnLst/>
            <a:rect r="r" b="b" t="t" l="l"/>
            <a:pathLst>
              <a:path h="484844" w="821769">
                <a:moveTo>
                  <a:pt x="0" y="0"/>
                </a:moveTo>
                <a:lnTo>
                  <a:pt x="821769" y="0"/>
                </a:lnTo>
                <a:lnTo>
                  <a:pt x="821769" y="484844"/>
                </a:lnTo>
                <a:lnTo>
                  <a:pt x="0" y="4848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1080827" y="6778794"/>
            <a:ext cx="7554042" cy="3799691"/>
          </a:xfrm>
          <a:prstGeom prst="rect">
            <a:avLst/>
          </a:prstGeom>
        </p:spPr>
        <p:txBody>
          <a:bodyPr anchor="t" rtlCol="false" tIns="0" lIns="0" bIns="0" rIns="0">
            <a:spAutoFit/>
          </a:bodyPr>
          <a:lstStyle/>
          <a:p>
            <a:pPr algn="ctr">
              <a:lnSpc>
                <a:spcPts val="4345"/>
              </a:lnSpc>
            </a:pPr>
            <a:r>
              <a:rPr lang="en-US" sz="2803">
                <a:solidFill>
                  <a:srgbClr val="FFFFFF"/>
                </a:solidFill>
                <a:latin typeface="Poppins Bold"/>
              </a:rPr>
              <a:t>Team, Tech Titans</a:t>
            </a:r>
          </a:p>
          <a:p>
            <a:pPr algn="l">
              <a:lnSpc>
                <a:spcPts val="4345"/>
              </a:lnSpc>
            </a:pPr>
            <a:r>
              <a:rPr lang="en-US" sz="2803">
                <a:solidFill>
                  <a:srgbClr val="FFFFFF"/>
                </a:solidFill>
                <a:latin typeface="Poppins"/>
              </a:rPr>
              <a:t>Sampreeth parsi - HU21CSEN0101411</a:t>
            </a:r>
          </a:p>
          <a:p>
            <a:pPr algn="l">
              <a:lnSpc>
                <a:spcPts val="4345"/>
              </a:lnSpc>
            </a:pPr>
            <a:r>
              <a:rPr lang="en-US" sz="2803">
                <a:solidFill>
                  <a:srgbClr val="FFFFFF"/>
                </a:solidFill>
                <a:latin typeface="Poppins"/>
              </a:rPr>
              <a:t>Moksha Sai K - HU21CSEN0101291</a:t>
            </a:r>
          </a:p>
          <a:p>
            <a:pPr algn="l">
              <a:lnSpc>
                <a:spcPts val="4345"/>
              </a:lnSpc>
            </a:pPr>
            <a:r>
              <a:rPr lang="en-US" sz="2803">
                <a:solidFill>
                  <a:srgbClr val="FFFFFF"/>
                </a:solidFill>
                <a:latin typeface="Poppins"/>
              </a:rPr>
              <a:t>Karthik Pagidi - HU21CSEN0100708</a:t>
            </a:r>
          </a:p>
          <a:p>
            <a:pPr algn="l">
              <a:lnSpc>
                <a:spcPts val="4345"/>
              </a:lnSpc>
            </a:pPr>
            <a:r>
              <a:rPr lang="en-US" sz="2803">
                <a:solidFill>
                  <a:srgbClr val="FFFFFF"/>
                </a:solidFill>
                <a:latin typeface="Poppins"/>
              </a:rPr>
              <a:t>Manikantha K </a:t>
            </a:r>
            <a:r>
              <a:rPr lang="en-US" sz="2803">
                <a:solidFill>
                  <a:srgbClr val="FFFFFF"/>
                </a:solidFill>
                <a:latin typeface="Poppins"/>
              </a:rPr>
              <a:t>- HU21EECE0100311</a:t>
            </a:r>
          </a:p>
          <a:p>
            <a:pPr algn="l">
              <a:lnSpc>
                <a:spcPts val="4345"/>
              </a:lnSpc>
            </a:pPr>
            <a:r>
              <a:rPr lang="en-US" sz="2803">
                <a:solidFill>
                  <a:srgbClr val="FFFFFF"/>
                </a:solidFill>
                <a:latin typeface="Poppins"/>
              </a:rPr>
              <a:t>Yashaswi Rekha - HU21CSEN0101262</a:t>
            </a:r>
          </a:p>
          <a:p>
            <a:pPr algn="l">
              <a:lnSpc>
                <a:spcPts val="4345"/>
              </a:lnSpc>
            </a:pP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true" flipV="true" rot="1830143">
            <a:off x="-306542" y="7421859"/>
            <a:ext cx="3226883" cy="2198314"/>
          </a:xfrm>
          <a:custGeom>
            <a:avLst/>
            <a:gdLst/>
            <a:ahLst/>
            <a:cxnLst/>
            <a:rect r="r" b="b" t="t" l="l"/>
            <a:pathLst>
              <a:path h="2198314" w="3226883">
                <a:moveTo>
                  <a:pt x="3226883" y="2198314"/>
                </a:moveTo>
                <a:lnTo>
                  <a:pt x="0" y="2198314"/>
                </a:lnTo>
                <a:lnTo>
                  <a:pt x="0" y="0"/>
                </a:lnTo>
                <a:lnTo>
                  <a:pt x="3226883" y="0"/>
                </a:lnTo>
                <a:lnTo>
                  <a:pt x="3226883" y="2198314"/>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1830143">
            <a:off x="16077336" y="1695527"/>
            <a:ext cx="3226883" cy="2198314"/>
          </a:xfrm>
          <a:custGeom>
            <a:avLst/>
            <a:gdLst/>
            <a:ahLst/>
            <a:cxnLst/>
            <a:rect r="r" b="b" t="t" l="l"/>
            <a:pathLst>
              <a:path h="2198314" w="3226883">
                <a:moveTo>
                  <a:pt x="3226883" y="0"/>
                </a:moveTo>
                <a:lnTo>
                  <a:pt x="0" y="0"/>
                </a:lnTo>
                <a:lnTo>
                  <a:pt x="0" y="2198314"/>
                </a:lnTo>
                <a:lnTo>
                  <a:pt x="3226883" y="2198314"/>
                </a:lnTo>
                <a:lnTo>
                  <a:pt x="322688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727498" y="3085909"/>
            <a:ext cx="1504896" cy="1504896"/>
          </a:xfrm>
          <a:custGeom>
            <a:avLst/>
            <a:gdLst/>
            <a:ahLst/>
            <a:cxnLst/>
            <a:rect r="r" b="b" t="t" l="l"/>
            <a:pathLst>
              <a:path h="1504896" w="1504896">
                <a:moveTo>
                  <a:pt x="0" y="0"/>
                </a:moveTo>
                <a:lnTo>
                  <a:pt x="1504896" y="0"/>
                </a:lnTo>
                <a:lnTo>
                  <a:pt x="1504896" y="1504895"/>
                </a:lnTo>
                <a:lnTo>
                  <a:pt x="0" y="15048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376389" y="3106006"/>
            <a:ext cx="1369586" cy="1369586"/>
          </a:xfrm>
          <a:custGeom>
            <a:avLst/>
            <a:gdLst/>
            <a:ahLst/>
            <a:cxnLst/>
            <a:rect r="r" b="b" t="t" l="l"/>
            <a:pathLst>
              <a:path h="1369586" w="1369586">
                <a:moveTo>
                  <a:pt x="0" y="0"/>
                </a:moveTo>
                <a:lnTo>
                  <a:pt x="1369586" y="0"/>
                </a:lnTo>
                <a:lnTo>
                  <a:pt x="1369586" y="1369586"/>
                </a:lnTo>
                <a:lnTo>
                  <a:pt x="0" y="13695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3825312" y="3085909"/>
            <a:ext cx="1440116" cy="1454663"/>
          </a:xfrm>
          <a:custGeom>
            <a:avLst/>
            <a:gdLst/>
            <a:ahLst/>
            <a:cxnLst/>
            <a:rect r="r" b="b" t="t" l="l"/>
            <a:pathLst>
              <a:path h="1454663" w="1440116">
                <a:moveTo>
                  <a:pt x="0" y="0"/>
                </a:moveTo>
                <a:lnTo>
                  <a:pt x="1440116" y="0"/>
                </a:lnTo>
                <a:lnTo>
                  <a:pt x="1440116" y="1454662"/>
                </a:lnTo>
                <a:lnTo>
                  <a:pt x="0" y="14546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3733370" y="5803159"/>
            <a:ext cx="1606344" cy="1477836"/>
          </a:xfrm>
          <a:custGeom>
            <a:avLst/>
            <a:gdLst/>
            <a:ahLst/>
            <a:cxnLst/>
            <a:rect r="r" b="b" t="t" l="l"/>
            <a:pathLst>
              <a:path h="1477836" w="1606344">
                <a:moveTo>
                  <a:pt x="0" y="0"/>
                </a:moveTo>
                <a:lnTo>
                  <a:pt x="1606344" y="0"/>
                </a:lnTo>
                <a:lnTo>
                  <a:pt x="1606344" y="1477836"/>
                </a:lnTo>
                <a:lnTo>
                  <a:pt x="0" y="14778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3917575" y="5803159"/>
            <a:ext cx="1537411" cy="1477836"/>
          </a:xfrm>
          <a:custGeom>
            <a:avLst/>
            <a:gdLst/>
            <a:ahLst/>
            <a:cxnLst/>
            <a:rect r="r" b="b" t="t" l="l"/>
            <a:pathLst>
              <a:path h="1477836" w="1537411">
                <a:moveTo>
                  <a:pt x="0" y="0"/>
                </a:moveTo>
                <a:lnTo>
                  <a:pt x="1537411" y="0"/>
                </a:lnTo>
                <a:lnTo>
                  <a:pt x="1537411" y="1477836"/>
                </a:lnTo>
                <a:lnTo>
                  <a:pt x="0" y="14778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9889100" y="3068272"/>
            <a:ext cx="1540169" cy="1540169"/>
          </a:xfrm>
          <a:custGeom>
            <a:avLst/>
            <a:gdLst/>
            <a:ahLst/>
            <a:cxnLst/>
            <a:rect r="r" b="b" t="t" l="l"/>
            <a:pathLst>
              <a:path h="1540169" w="1540169">
                <a:moveTo>
                  <a:pt x="0" y="0"/>
                </a:moveTo>
                <a:lnTo>
                  <a:pt x="1540169" y="0"/>
                </a:lnTo>
                <a:lnTo>
                  <a:pt x="1540169" y="1540169"/>
                </a:lnTo>
                <a:lnTo>
                  <a:pt x="0" y="15401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8562331" y="6026888"/>
            <a:ext cx="1833008" cy="1432037"/>
          </a:xfrm>
          <a:custGeom>
            <a:avLst/>
            <a:gdLst/>
            <a:ahLst/>
            <a:cxnLst/>
            <a:rect r="r" b="b" t="t" l="l"/>
            <a:pathLst>
              <a:path h="1432037" w="1833008">
                <a:moveTo>
                  <a:pt x="0" y="0"/>
                </a:moveTo>
                <a:lnTo>
                  <a:pt x="1833008" y="0"/>
                </a:lnTo>
                <a:lnTo>
                  <a:pt x="1833008" y="1432037"/>
                </a:lnTo>
                <a:lnTo>
                  <a:pt x="0" y="143203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2" id="12"/>
          <p:cNvSpPr txBox="true"/>
          <p:nvPr/>
        </p:nvSpPr>
        <p:spPr>
          <a:xfrm rot="0">
            <a:off x="5283027" y="1037745"/>
            <a:ext cx="2739172" cy="1598656"/>
          </a:xfrm>
          <a:prstGeom prst="rect">
            <a:avLst/>
          </a:prstGeom>
        </p:spPr>
        <p:txBody>
          <a:bodyPr anchor="t" rtlCol="false" tIns="0" lIns="0" bIns="0" rIns="0">
            <a:spAutoFit/>
          </a:bodyPr>
          <a:lstStyle/>
          <a:p>
            <a:pPr algn="l">
              <a:lnSpc>
                <a:spcPts val="11663"/>
              </a:lnSpc>
            </a:pPr>
            <a:r>
              <a:rPr lang="en-US" sz="12959">
                <a:solidFill>
                  <a:srgbClr val="073064"/>
                </a:solidFill>
                <a:latin typeface="League Gothic"/>
              </a:rPr>
              <a:t>TABLE</a:t>
            </a:r>
          </a:p>
        </p:txBody>
      </p:sp>
      <p:sp>
        <p:nvSpPr>
          <p:cNvPr name="TextBox 13" id="13"/>
          <p:cNvSpPr txBox="true"/>
          <p:nvPr/>
        </p:nvSpPr>
        <p:spPr>
          <a:xfrm rot="0">
            <a:off x="8179169" y="1037745"/>
            <a:ext cx="5794416" cy="1598656"/>
          </a:xfrm>
          <a:prstGeom prst="rect">
            <a:avLst/>
          </a:prstGeom>
        </p:spPr>
        <p:txBody>
          <a:bodyPr anchor="t" rtlCol="false" tIns="0" lIns="0" bIns="0" rIns="0">
            <a:spAutoFit/>
          </a:bodyPr>
          <a:lstStyle/>
          <a:p>
            <a:pPr algn="l">
              <a:lnSpc>
                <a:spcPts val="11663"/>
              </a:lnSpc>
            </a:pPr>
            <a:r>
              <a:rPr lang="en-US" sz="12959">
                <a:solidFill>
                  <a:srgbClr val="F88932"/>
                </a:solidFill>
                <a:latin typeface="League Gothic"/>
              </a:rPr>
              <a:t>OF CONTENT</a:t>
            </a:r>
          </a:p>
        </p:txBody>
      </p:sp>
      <p:sp>
        <p:nvSpPr>
          <p:cNvPr name="TextBox 14" id="14"/>
          <p:cNvSpPr txBox="true"/>
          <p:nvPr/>
        </p:nvSpPr>
        <p:spPr>
          <a:xfrm rot="0">
            <a:off x="1851466" y="4695299"/>
            <a:ext cx="3256960" cy="448201"/>
          </a:xfrm>
          <a:prstGeom prst="rect">
            <a:avLst/>
          </a:prstGeom>
        </p:spPr>
        <p:txBody>
          <a:bodyPr anchor="t" rtlCol="false" tIns="0" lIns="0" bIns="0" rIns="0">
            <a:spAutoFit/>
          </a:bodyPr>
          <a:lstStyle/>
          <a:p>
            <a:pPr algn="ctr" marL="0" indent="0" lvl="0">
              <a:lnSpc>
                <a:spcPts val="3645"/>
              </a:lnSpc>
              <a:spcBef>
                <a:spcPct val="0"/>
              </a:spcBef>
            </a:pPr>
            <a:r>
              <a:rPr lang="en-US" sz="2604" strike="noStrike" u="none">
                <a:solidFill>
                  <a:srgbClr val="073064"/>
                </a:solidFill>
                <a:latin typeface="Open Sans Bold"/>
              </a:rPr>
              <a:t>Introduction</a:t>
            </a:r>
          </a:p>
        </p:txBody>
      </p:sp>
      <p:sp>
        <p:nvSpPr>
          <p:cNvPr name="TextBox 15" id="15"/>
          <p:cNvSpPr txBox="true"/>
          <p:nvPr/>
        </p:nvSpPr>
        <p:spPr>
          <a:xfrm rot="0">
            <a:off x="5432702" y="4695299"/>
            <a:ext cx="3256960" cy="448201"/>
          </a:xfrm>
          <a:prstGeom prst="rect">
            <a:avLst/>
          </a:prstGeom>
        </p:spPr>
        <p:txBody>
          <a:bodyPr anchor="t" rtlCol="false" tIns="0" lIns="0" bIns="0" rIns="0">
            <a:spAutoFit/>
          </a:bodyPr>
          <a:lstStyle/>
          <a:p>
            <a:pPr algn="ctr" marL="0" indent="0" lvl="0">
              <a:lnSpc>
                <a:spcPts val="3645"/>
              </a:lnSpc>
              <a:spcBef>
                <a:spcPct val="0"/>
              </a:spcBef>
            </a:pPr>
            <a:r>
              <a:rPr lang="en-US" sz="2604" strike="noStrike" u="none">
                <a:solidFill>
                  <a:srgbClr val="073064"/>
                </a:solidFill>
                <a:latin typeface="Open Sans Bold"/>
              </a:rPr>
              <a:t>Objective</a:t>
            </a:r>
          </a:p>
        </p:txBody>
      </p:sp>
      <p:sp>
        <p:nvSpPr>
          <p:cNvPr name="TextBox 16" id="16"/>
          <p:cNvSpPr txBox="true"/>
          <p:nvPr/>
        </p:nvSpPr>
        <p:spPr>
          <a:xfrm rot="0">
            <a:off x="13179574" y="4695299"/>
            <a:ext cx="3256960" cy="448201"/>
          </a:xfrm>
          <a:prstGeom prst="rect">
            <a:avLst/>
          </a:prstGeom>
        </p:spPr>
        <p:txBody>
          <a:bodyPr anchor="t" rtlCol="false" tIns="0" lIns="0" bIns="0" rIns="0">
            <a:spAutoFit/>
          </a:bodyPr>
          <a:lstStyle/>
          <a:p>
            <a:pPr algn="ctr" marL="0" indent="0" lvl="0">
              <a:lnSpc>
                <a:spcPts val="3645"/>
              </a:lnSpc>
              <a:spcBef>
                <a:spcPct val="0"/>
              </a:spcBef>
            </a:pPr>
            <a:r>
              <a:rPr lang="en-US" sz="2604" strike="noStrike" u="none">
                <a:solidFill>
                  <a:srgbClr val="073064"/>
                </a:solidFill>
                <a:latin typeface="Open Sans Bold"/>
              </a:rPr>
              <a:t>Features</a:t>
            </a:r>
          </a:p>
        </p:txBody>
      </p:sp>
      <p:sp>
        <p:nvSpPr>
          <p:cNvPr name="TextBox 17" id="17"/>
          <p:cNvSpPr txBox="true"/>
          <p:nvPr/>
        </p:nvSpPr>
        <p:spPr>
          <a:xfrm rot="0">
            <a:off x="1851466" y="7500070"/>
            <a:ext cx="5370152" cy="448201"/>
          </a:xfrm>
          <a:prstGeom prst="rect">
            <a:avLst/>
          </a:prstGeom>
        </p:spPr>
        <p:txBody>
          <a:bodyPr anchor="t" rtlCol="false" tIns="0" lIns="0" bIns="0" rIns="0">
            <a:spAutoFit/>
          </a:bodyPr>
          <a:lstStyle/>
          <a:p>
            <a:pPr algn="ctr" marL="0" indent="0" lvl="0">
              <a:lnSpc>
                <a:spcPts val="3645"/>
              </a:lnSpc>
              <a:spcBef>
                <a:spcPct val="0"/>
              </a:spcBef>
            </a:pPr>
            <a:r>
              <a:rPr lang="en-US" sz="2604" strike="noStrike" u="none">
                <a:solidFill>
                  <a:srgbClr val="073064"/>
                </a:solidFill>
                <a:latin typeface="Open Sans Bold"/>
              </a:rPr>
              <a:t>Technologies Overview</a:t>
            </a:r>
          </a:p>
        </p:txBody>
      </p:sp>
      <p:sp>
        <p:nvSpPr>
          <p:cNvPr name="TextBox 18" id="18"/>
          <p:cNvSpPr txBox="true"/>
          <p:nvPr/>
        </p:nvSpPr>
        <p:spPr>
          <a:xfrm rot="0">
            <a:off x="13057801" y="7500070"/>
            <a:ext cx="3256960" cy="448201"/>
          </a:xfrm>
          <a:prstGeom prst="rect">
            <a:avLst/>
          </a:prstGeom>
        </p:spPr>
        <p:txBody>
          <a:bodyPr anchor="t" rtlCol="false" tIns="0" lIns="0" bIns="0" rIns="0">
            <a:spAutoFit/>
          </a:bodyPr>
          <a:lstStyle/>
          <a:p>
            <a:pPr algn="ctr" marL="0" indent="0" lvl="0">
              <a:lnSpc>
                <a:spcPts val="3645"/>
              </a:lnSpc>
              <a:spcBef>
                <a:spcPct val="0"/>
              </a:spcBef>
            </a:pPr>
            <a:r>
              <a:rPr lang="en-US" sz="2604" strike="noStrike" u="none">
                <a:solidFill>
                  <a:srgbClr val="073064"/>
                </a:solidFill>
                <a:latin typeface="Open Sans Bold"/>
              </a:rPr>
              <a:t>Conclusion</a:t>
            </a:r>
          </a:p>
        </p:txBody>
      </p:sp>
      <p:sp>
        <p:nvSpPr>
          <p:cNvPr name="TextBox 19" id="19"/>
          <p:cNvSpPr txBox="true"/>
          <p:nvPr/>
        </p:nvSpPr>
        <p:spPr>
          <a:xfrm rot="0">
            <a:off x="9332731" y="4695299"/>
            <a:ext cx="3256960" cy="448201"/>
          </a:xfrm>
          <a:prstGeom prst="rect">
            <a:avLst/>
          </a:prstGeom>
        </p:spPr>
        <p:txBody>
          <a:bodyPr anchor="t" rtlCol="false" tIns="0" lIns="0" bIns="0" rIns="0">
            <a:spAutoFit/>
          </a:bodyPr>
          <a:lstStyle/>
          <a:p>
            <a:pPr algn="ctr" marL="0" indent="0" lvl="0">
              <a:lnSpc>
                <a:spcPts val="3645"/>
              </a:lnSpc>
              <a:spcBef>
                <a:spcPct val="0"/>
              </a:spcBef>
            </a:pPr>
            <a:r>
              <a:rPr lang="en-US" sz="2604">
                <a:solidFill>
                  <a:srgbClr val="073064"/>
                </a:solidFill>
                <a:latin typeface="Open Sans Bold"/>
              </a:rPr>
              <a:t> </a:t>
            </a:r>
            <a:r>
              <a:rPr lang="en-US" sz="2604">
                <a:solidFill>
                  <a:srgbClr val="073064"/>
                </a:solidFill>
                <a:latin typeface="Open Sans Bold"/>
              </a:rPr>
              <a:t>Overview</a:t>
            </a:r>
          </a:p>
        </p:txBody>
      </p:sp>
      <p:sp>
        <p:nvSpPr>
          <p:cNvPr name="TextBox 20" id="20"/>
          <p:cNvSpPr txBox="true"/>
          <p:nvPr/>
        </p:nvSpPr>
        <p:spPr>
          <a:xfrm rot="0">
            <a:off x="6893412" y="7500070"/>
            <a:ext cx="5370152" cy="448201"/>
          </a:xfrm>
          <a:prstGeom prst="rect">
            <a:avLst/>
          </a:prstGeom>
        </p:spPr>
        <p:txBody>
          <a:bodyPr anchor="t" rtlCol="false" tIns="0" lIns="0" bIns="0" rIns="0">
            <a:spAutoFit/>
          </a:bodyPr>
          <a:lstStyle/>
          <a:p>
            <a:pPr algn="ctr" marL="0" indent="0" lvl="0">
              <a:lnSpc>
                <a:spcPts val="3645"/>
              </a:lnSpc>
              <a:spcBef>
                <a:spcPct val="0"/>
              </a:spcBef>
            </a:pPr>
            <a:r>
              <a:rPr lang="en-US" sz="2604">
                <a:solidFill>
                  <a:srgbClr val="073064"/>
                </a:solidFill>
                <a:latin typeface="Open Sans Bold"/>
              </a:rPr>
              <a:t>Application photo</a:t>
            </a:r>
            <a:r>
              <a:rPr lang="en-US" sz="2604">
                <a:solidFill>
                  <a:srgbClr val="073064"/>
                </a:solidFill>
                <a:latin typeface="Open Sans Bold"/>
              </a:rPr>
              <a:t> </a:t>
            </a:r>
          </a:p>
        </p:txBody>
      </p:sp>
    </p:spTree>
  </p:cSld>
  <p:clrMapOvr>
    <a:masterClrMapping/>
  </p:clrMapOvr>
  <p:transition spd="fast">
    <p:wipe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6148680" y="4142977"/>
            <a:ext cx="10554009" cy="4358560"/>
            <a:chOff x="0" y="0"/>
            <a:chExt cx="2779657" cy="1147933"/>
          </a:xfrm>
        </p:grpSpPr>
        <p:sp>
          <p:nvSpPr>
            <p:cNvPr name="Freeform 4" id="4"/>
            <p:cNvSpPr/>
            <p:nvPr/>
          </p:nvSpPr>
          <p:spPr>
            <a:xfrm flipH="false" flipV="false" rot="0">
              <a:off x="0" y="0"/>
              <a:ext cx="2779657" cy="1147934"/>
            </a:xfrm>
            <a:custGeom>
              <a:avLst/>
              <a:gdLst/>
              <a:ahLst/>
              <a:cxnLst/>
              <a:rect r="r" b="b" t="t" l="l"/>
              <a:pathLst>
                <a:path h="1147934" w="2779657">
                  <a:moveTo>
                    <a:pt x="0" y="0"/>
                  </a:moveTo>
                  <a:lnTo>
                    <a:pt x="2779657" y="0"/>
                  </a:lnTo>
                  <a:lnTo>
                    <a:pt x="2779657" y="1147934"/>
                  </a:lnTo>
                  <a:lnTo>
                    <a:pt x="0" y="1147934"/>
                  </a:lnTo>
                  <a:close/>
                </a:path>
              </a:pathLst>
            </a:custGeom>
            <a:solidFill>
              <a:srgbClr val="FFFFFF"/>
            </a:solidFill>
          </p:spPr>
        </p:sp>
        <p:sp>
          <p:nvSpPr>
            <p:cNvPr name="TextBox 5" id="5"/>
            <p:cNvSpPr txBox="true"/>
            <p:nvPr/>
          </p:nvSpPr>
          <p:spPr>
            <a:xfrm>
              <a:off x="0" y="-47625"/>
              <a:ext cx="2779657" cy="1195558"/>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false" flipV="false" rot="-2328121">
            <a:off x="-165541" y="306760"/>
            <a:ext cx="1640462" cy="1193436"/>
          </a:xfrm>
          <a:custGeom>
            <a:avLst/>
            <a:gdLst/>
            <a:ahLst/>
            <a:cxnLst/>
            <a:rect r="r" b="b" t="t" l="l"/>
            <a:pathLst>
              <a:path h="1193436" w="1640462">
                <a:moveTo>
                  <a:pt x="0" y="0"/>
                </a:moveTo>
                <a:lnTo>
                  <a:pt x="1640463" y="0"/>
                </a:lnTo>
                <a:lnTo>
                  <a:pt x="1640463" y="1193436"/>
                </a:lnTo>
                <a:lnTo>
                  <a:pt x="0" y="11934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68569">
            <a:off x="7437765" y="3615064"/>
            <a:ext cx="2199635" cy="1055825"/>
          </a:xfrm>
          <a:custGeom>
            <a:avLst/>
            <a:gdLst/>
            <a:ahLst/>
            <a:cxnLst/>
            <a:rect r="r" b="b" t="t" l="l"/>
            <a:pathLst>
              <a:path h="1055825" w="2199635">
                <a:moveTo>
                  <a:pt x="0" y="0"/>
                </a:moveTo>
                <a:lnTo>
                  <a:pt x="2199634" y="0"/>
                </a:lnTo>
                <a:lnTo>
                  <a:pt x="2199634" y="1055825"/>
                </a:lnTo>
                <a:lnTo>
                  <a:pt x="0" y="1055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495028">
            <a:off x="14779713" y="1158103"/>
            <a:ext cx="1868245" cy="897536"/>
          </a:xfrm>
          <a:custGeom>
            <a:avLst/>
            <a:gdLst/>
            <a:ahLst/>
            <a:cxnLst/>
            <a:rect r="r" b="b" t="t" l="l"/>
            <a:pathLst>
              <a:path h="897536" w="1868245">
                <a:moveTo>
                  <a:pt x="1868246" y="0"/>
                </a:moveTo>
                <a:lnTo>
                  <a:pt x="0" y="0"/>
                </a:lnTo>
                <a:lnTo>
                  <a:pt x="0" y="897536"/>
                </a:lnTo>
                <a:lnTo>
                  <a:pt x="1868246" y="897536"/>
                </a:lnTo>
                <a:lnTo>
                  <a:pt x="186824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868111">
            <a:off x="16009398" y="7530916"/>
            <a:ext cx="912400" cy="1559658"/>
          </a:xfrm>
          <a:custGeom>
            <a:avLst/>
            <a:gdLst/>
            <a:ahLst/>
            <a:cxnLst/>
            <a:rect r="r" b="b" t="t" l="l"/>
            <a:pathLst>
              <a:path h="1559658" w="912400">
                <a:moveTo>
                  <a:pt x="0" y="0"/>
                </a:moveTo>
                <a:lnTo>
                  <a:pt x="912400" y="0"/>
                </a:lnTo>
                <a:lnTo>
                  <a:pt x="912400" y="1559658"/>
                </a:lnTo>
                <a:lnTo>
                  <a:pt x="0" y="15596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380251" y="2057792"/>
            <a:ext cx="6549481" cy="3689885"/>
            <a:chOff x="0" y="0"/>
            <a:chExt cx="18800260" cy="10591800"/>
          </a:xfrm>
        </p:grpSpPr>
        <p:sp>
          <p:nvSpPr>
            <p:cNvPr name="Freeform 11" id="11"/>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11"/>
              <a:stretch>
                <a:fillRect l="-134" t="0" r="-134" b="0"/>
              </a:stretch>
            </a:blipFill>
            <a:ln w="47625" cap="sq">
              <a:solidFill>
                <a:srgbClr val="073064"/>
              </a:solidFill>
              <a:prstDash val="solid"/>
              <a:miter/>
            </a:ln>
          </p:spPr>
        </p:sp>
      </p:grpSp>
      <p:grpSp>
        <p:nvGrpSpPr>
          <p:cNvPr name="Group 12" id="12"/>
          <p:cNvGrpSpPr/>
          <p:nvPr/>
        </p:nvGrpSpPr>
        <p:grpSpPr>
          <a:xfrm rot="0">
            <a:off x="2318238" y="6015012"/>
            <a:ext cx="6554126" cy="3692502"/>
            <a:chOff x="0" y="0"/>
            <a:chExt cx="18800260" cy="10591800"/>
          </a:xfrm>
        </p:grpSpPr>
        <p:sp>
          <p:nvSpPr>
            <p:cNvPr name="Freeform 13" id="13"/>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12"/>
              <a:stretch>
                <a:fillRect l="-134" t="0" r="-134" b="0"/>
              </a:stretch>
            </a:blipFill>
            <a:ln w="47625" cap="sq">
              <a:solidFill>
                <a:srgbClr val="073064"/>
              </a:solidFill>
              <a:prstDash val="solid"/>
              <a:miter/>
            </a:ln>
          </p:spPr>
        </p:sp>
      </p:grpSp>
      <p:sp>
        <p:nvSpPr>
          <p:cNvPr name="TextBox 14" id="14"/>
          <p:cNvSpPr txBox="true"/>
          <p:nvPr/>
        </p:nvSpPr>
        <p:spPr>
          <a:xfrm rot="0">
            <a:off x="8178255" y="2253968"/>
            <a:ext cx="6908011" cy="1598656"/>
          </a:xfrm>
          <a:prstGeom prst="rect">
            <a:avLst/>
          </a:prstGeom>
        </p:spPr>
        <p:txBody>
          <a:bodyPr anchor="t" rtlCol="false" tIns="0" lIns="0" bIns="0" rIns="0">
            <a:spAutoFit/>
          </a:bodyPr>
          <a:lstStyle/>
          <a:p>
            <a:pPr algn="l">
              <a:lnSpc>
                <a:spcPts val="11663"/>
              </a:lnSpc>
            </a:pPr>
            <a:r>
              <a:rPr lang="en-US" sz="12959">
                <a:solidFill>
                  <a:srgbClr val="F88932"/>
                </a:solidFill>
                <a:latin typeface="League Gothic"/>
              </a:rPr>
              <a:t>INTRODUCTION</a:t>
            </a:r>
          </a:p>
        </p:txBody>
      </p:sp>
      <p:sp>
        <p:nvSpPr>
          <p:cNvPr name="TextBox 15" id="15"/>
          <p:cNvSpPr txBox="true"/>
          <p:nvPr/>
        </p:nvSpPr>
        <p:spPr>
          <a:xfrm rot="0">
            <a:off x="9546035" y="4929702"/>
            <a:ext cx="6919563" cy="3175635"/>
          </a:xfrm>
          <a:prstGeom prst="rect">
            <a:avLst/>
          </a:prstGeom>
        </p:spPr>
        <p:txBody>
          <a:bodyPr anchor="t" rtlCol="false" tIns="0" lIns="0" bIns="0" rIns="0">
            <a:spAutoFit/>
          </a:bodyPr>
          <a:lstStyle/>
          <a:p>
            <a:pPr algn="l">
              <a:lnSpc>
                <a:spcPts val="3600"/>
              </a:lnSpc>
            </a:pPr>
            <a:r>
              <a:rPr lang="en-US" sz="2400">
                <a:solidFill>
                  <a:srgbClr val="073064"/>
                </a:solidFill>
                <a:latin typeface="Open Sans"/>
              </a:rPr>
              <a:t>TripMate, developed by Tech Titans, revolutionizes travel planning and carpool management with its innovative web application. It offers a range of features to simplify the travel planning process for users and provides efficient management tools for administrators.</a:t>
            </a:r>
          </a:p>
        </p:txBody>
      </p:sp>
    </p:spTree>
  </p:cSld>
  <p:clrMapOvr>
    <a:masterClrMapping/>
  </p:clrMapOvr>
  <p:transition spd="fast">
    <p:wipe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grpSp>
        <p:nvGrpSpPr>
          <p:cNvPr name="Group 3" id="3"/>
          <p:cNvGrpSpPr/>
          <p:nvPr/>
        </p:nvGrpSpPr>
        <p:grpSpPr>
          <a:xfrm rot="0">
            <a:off x="1530758" y="4899740"/>
            <a:ext cx="9935050" cy="3997613"/>
            <a:chOff x="0" y="0"/>
            <a:chExt cx="2616639" cy="1052869"/>
          </a:xfrm>
        </p:grpSpPr>
        <p:sp>
          <p:nvSpPr>
            <p:cNvPr name="Freeform 4" id="4"/>
            <p:cNvSpPr/>
            <p:nvPr/>
          </p:nvSpPr>
          <p:spPr>
            <a:xfrm flipH="false" flipV="false" rot="0">
              <a:off x="0" y="0"/>
              <a:ext cx="2616639" cy="1052869"/>
            </a:xfrm>
            <a:custGeom>
              <a:avLst/>
              <a:gdLst/>
              <a:ahLst/>
              <a:cxnLst/>
              <a:rect r="r" b="b" t="t" l="l"/>
              <a:pathLst>
                <a:path h="1052869" w="2616639">
                  <a:moveTo>
                    <a:pt x="0" y="0"/>
                  </a:moveTo>
                  <a:lnTo>
                    <a:pt x="2616639" y="0"/>
                  </a:lnTo>
                  <a:lnTo>
                    <a:pt x="2616639" y="1052869"/>
                  </a:lnTo>
                  <a:lnTo>
                    <a:pt x="0" y="1052869"/>
                  </a:lnTo>
                  <a:close/>
                </a:path>
              </a:pathLst>
            </a:custGeom>
            <a:solidFill>
              <a:srgbClr val="FFFFFF"/>
            </a:solidFill>
          </p:spPr>
        </p:sp>
        <p:sp>
          <p:nvSpPr>
            <p:cNvPr name="TextBox 5" id="5"/>
            <p:cNvSpPr txBox="true"/>
            <p:nvPr/>
          </p:nvSpPr>
          <p:spPr>
            <a:xfrm>
              <a:off x="0" y="-47625"/>
              <a:ext cx="2616639" cy="1100494"/>
            </a:xfrm>
            <a:prstGeom prst="rect">
              <a:avLst/>
            </a:prstGeom>
          </p:spPr>
          <p:txBody>
            <a:bodyPr anchor="ctr" rtlCol="false" tIns="50800" lIns="50800" bIns="50800" rIns="50800"/>
            <a:lstStyle/>
            <a:p>
              <a:pPr algn="ctr">
                <a:lnSpc>
                  <a:spcPts val="3499"/>
                </a:lnSpc>
              </a:pPr>
            </a:p>
          </p:txBody>
        </p:sp>
      </p:grpSp>
      <p:sp>
        <p:nvSpPr>
          <p:cNvPr name="Freeform 6" id="6"/>
          <p:cNvSpPr/>
          <p:nvPr/>
        </p:nvSpPr>
        <p:spPr>
          <a:xfrm flipH="true" flipV="false" rot="0">
            <a:off x="16139121" y="5531064"/>
            <a:ext cx="1712161" cy="4921182"/>
          </a:xfrm>
          <a:custGeom>
            <a:avLst/>
            <a:gdLst/>
            <a:ahLst/>
            <a:cxnLst/>
            <a:rect r="r" b="b" t="t" l="l"/>
            <a:pathLst>
              <a:path h="4921182" w="1712161">
                <a:moveTo>
                  <a:pt x="1712161" y="0"/>
                </a:moveTo>
                <a:lnTo>
                  <a:pt x="0" y="0"/>
                </a:lnTo>
                <a:lnTo>
                  <a:pt x="0" y="4921181"/>
                </a:lnTo>
                <a:lnTo>
                  <a:pt x="1712161" y="4921181"/>
                </a:lnTo>
                <a:lnTo>
                  <a:pt x="171216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688369" y="1355024"/>
            <a:ext cx="1913938" cy="1248844"/>
          </a:xfrm>
          <a:custGeom>
            <a:avLst/>
            <a:gdLst/>
            <a:ahLst/>
            <a:cxnLst/>
            <a:rect r="r" b="b" t="t" l="l"/>
            <a:pathLst>
              <a:path h="1248844" w="1913938">
                <a:moveTo>
                  <a:pt x="0" y="0"/>
                </a:moveTo>
                <a:lnTo>
                  <a:pt x="1913937" y="0"/>
                </a:lnTo>
                <a:lnTo>
                  <a:pt x="1913937" y="1248844"/>
                </a:lnTo>
                <a:lnTo>
                  <a:pt x="0" y="12488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8734124">
            <a:off x="7619635" y="-395112"/>
            <a:ext cx="2667730" cy="1818502"/>
          </a:xfrm>
          <a:custGeom>
            <a:avLst/>
            <a:gdLst/>
            <a:ahLst/>
            <a:cxnLst/>
            <a:rect r="r" b="b" t="t" l="l"/>
            <a:pathLst>
              <a:path h="1818502" w="2667730">
                <a:moveTo>
                  <a:pt x="2667730" y="1818503"/>
                </a:moveTo>
                <a:lnTo>
                  <a:pt x="0" y="1818503"/>
                </a:lnTo>
                <a:lnTo>
                  <a:pt x="0" y="0"/>
                </a:lnTo>
                <a:lnTo>
                  <a:pt x="2667730" y="0"/>
                </a:lnTo>
                <a:lnTo>
                  <a:pt x="2667730" y="1818503"/>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404826">
            <a:off x="7185657" y="4643415"/>
            <a:ext cx="1229399" cy="671559"/>
          </a:xfrm>
          <a:custGeom>
            <a:avLst/>
            <a:gdLst/>
            <a:ahLst/>
            <a:cxnLst/>
            <a:rect r="r" b="b" t="t" l="l"/>
            <a:pathLst>
              <a:path h="671559" w="1229399">
                <a:moveTo>
                  <a:pt x="1229399" y="0"/>
                </a:moveTo>
                <a:lnTo>
                  <a:pt x="0" y="0"/>
                </a:lnTo>
                <a:lnTo>
                  <a:pt x="0" y="671560"/>
                </a:lnTo>
                <a:lnTo>
                  <a:pt x="1229399" y="671560"/>
                </a:lnTo>
                <a:lnTo>
                  <a:pt x="122939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10991520" y="1453615"/>
            <a:ext cx="6549481" cy="3689885"/>
            <a:chOff x="0" y="0"/>
            <a:chExt cx="18800260" cy="10591800"/>
          </a:xfrm>
        </p:grpSpPr>
        <p:sp>
          <p:nvSpPr>
            <p:cNvPr name="Freeform 11" id="11"/>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11"/>
              <a:stretch>
                <a:fillRect l="-134" t="0" r="-134" b="0"/>
              </a:stretch>
            </a:blipFill>
            <a:ln w="47625" cap="sq">
              <a:solidFill>
                <a:srgbClr val="073064"/>
              </a:solidFill>
              <a:prstDash val="solid"/>
              <a:miter/>
            </a:ln>
          </p:spPr>
        </p:sp>
      </p:grpSp>
      <p:grpSp>
        <p:nvGrpSpPr>
          <p:cNvPr name="Group 12" id="12"/>
          <p:cNvGrpSpPr/>
          <p:nvPr/>
        </p:nvGrpSpPr>
        <p:grpSpPr>
          <a:xfrm rot="0">
            <a:off x="9584995" y="5565798"/>
            <a:ext cx="6554126" cy="3692502"/>
            <a:chOff x="0" y="0"/>
            <a:chExt cx="18800260" cy="10591800"/>
          </a:xfrm>
        </p:grpSpPr>
        <p:sp>
          <p:nvSpPr>
            <p:cNvPr name="Freeform 13" id="13"/>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12"/>
              <a:stretch>
                <a:fillRect l="-134" t="0" r="-134" b="0"/>
              </a:stretch>
            </a:blipFill>
            <a:ln w="47625" cap="sq">
              <a:solidFill>
                <a:srgbClr val="073064"/>
              </a:solidFill>
              <a:prstDash val="solid"/>
              <a:miter/>
            </a:ln>
          </p:spPr>
        </p:sp>
      </p:grpSp>
      <p:sp>
        <p:nvSpPr>
          <p:cNvPr name="TextBox 14" id="14"/>
          <p:cNvSpPr txBox="true"/>
          <p:nvPr/>
        </p:nvSpPr>
        <p:spPr>
          <a:xfrm rot="0">
            <a:off x="1963884" y="2408809"/>
            <a:ext cx="5186580" cy="1743076"/>
          </a:xfrm>
          <a:prstGeom prst="rect">
            <a:avLst/>
          </a:prstGeom>
        </p:spPr>
        <p:txBody>
          <a:bodyPr anchor="t" rtlCol="false" tIns="0" lIns="0" bIns="0" rIns="0">
            <a:spAutoFit/>
          </a:bodyPr>
          <a:lstStyle/>
          <a:p>
            <a:pPr algn="l">
              <a:lnSpc>
                <a:spcPts val="12600"/>
              </a:lnSpc>
            </a:pPr>
            <a:r>
              <a:rPr lang="en-US" sz="14000">
                <a:solidFill>
                  <a:srgbClr val="073064"/>
                </a:solidFill>
                <a:latin typeface="League Gothic"/>
              </a:rPr>
              <a:t>OBJECTIVE</a:t>
            </a:r>
          </a:p>
        </p:txBody>
      </p:sp>
      <p:sp>
        <p:nvSpPr>
          <p:cNvPr name="TextBox 15" id="15"/>
          <p:cNvSpPr txBox="true"/>
          <p:nvPr/>
        </p:nvSpPr>
        <p:spPr>
          <a:xfrm rot="0">
            <a:off x="2033937" y="5464389"/>
            <a:ext cx="7235554" cy="2718435"/>
          </a:xfrm>
          <a:prstGeom prst="rect">
            <a:avLst/>
          </a:prstGeom>
        </p:spPr>
        <p:txBody>
          <a:bodyPr anchor="t" rtlCol="false" tIns="0" lIns="0" bIns="0" rIns="0">
            <a:spAutoFit/>
          </a:bodyPr>
          <a:lstStyle/>
          <a:p>
            <a:pPr algn="l">
              <a:lnSpc>
                <a:spcPts val="3600"/>
              </a:lnSpc>
            </a:pPr>
            <a:r>
              <a:rPr lang="en-US" sz="2400">
                <a:solidFill>
                  <a:srgbClr val="073064"/>
                </a:solidFill>
                <a:latin typeface="Open Sans"/>
              </a:rPr>
              <a:t>To simplify travel planning for users and provide administrators with efficient management tools. TripMate aims to streamline the process of organizing travel and carpooling, enhancing convenience and reducing administrative burdens.</a:t>
            </a:r>
          </a:p>
          <a:p>
            <a:pPr algn="l">
              <a:lnSpc>
                <a:spcPts val="3600"/>
              </a:lnSpc>
            </a:pPr>
          </a:p>
        </p:txBody>
      </p:sp>
    </p:spTree>
  </p:cSld>
  <p:clrMapOvr>
    <a:masterClrMapping/>
  </p:clrMapOvr>
  <p:transition spd="fast">
    <p:wipe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847380">
            <a:off x="16530841" y="8489051"/>
            <a:ext cx="1479720" cy="1320650"/>
          </a:xfrm>
          <a:custGeom>
            <a:avLst/>
            <a:gdLst/>
            <a:ahLst/>
            <a:cxnLst/>
            <a:rect r="r" b="b" t="t" l="l"/>
            <a:pathLst>
              <a:path h="1320650" w="1479720">
                <a:moveTo>
                  <a:pt x="0" y="0"/>
                </a:moveTo>
                <a:lnTo>
                  <a:pt x="1479720" y="0"/>
                </a:lnTo>
                <a:lnTo>
                  <a:pt x="1479720" y="1320650"/>
                </a:lnTo>
                <a:lnTo>
                  <a:pt x="0" y="1320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953960">
            <a:off x="16656002" y="433771"/>
            <a:ext cx="1229399" cy="671559"/>
          </a:xfrm>
          <a:custGeom>
            <a:avLst/>
            <a:gdLst/>
            <a:ahLst/>
            <a:cxnLst/>
            <a:rect r="r" b="b" t="t" l="l"/>
            <a:pathLst>
              <a:path h="671559" w="1229399">
                <a:moveTo>
                  <a:pt x="1229399" y="0"/>
                </a:moveTo>
                <a:lnTo>
                  <a:pt x="0" y="0"/>
                </a:lnTo>
                <a:lnTo>
                  <a:pt x="0" y="671559"/>
                </a:lnTo>
                <a:lnTo>
                  <a:pt x="1229399" y="671559"/>
                </a:lnTo>
                <a:lnTo>
                  <a:pt x="122939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877148">
            <a:off x="9116317" y="3788027"/>
            <a:ext cx="1443901" cy="1192563"/>
          </a:xfrm>
          <a:custGeom>
            <a:avLst/>
            <a:gdLst/>
            <a:ahLst/>
            <a:cxnLst/>
            <a:rect r="r" b="b" t="t" l="l"/>
            <a:pathLst>
              <a:path h="1192563" w="1443901">
                <a:moveTo>
                  <a:pt x="0" y="0"/>
                </a:moveTo>
                <a:lnTo>
                  <a:pt x="1443902" y="0"/>
                </a:lnTo>
                <a:lnTo>
                  <a:pt x="1443902" y="1192563"/>
                </a:lnTo>
                <a:lnTo>
                  <a:pt x="0" y="11925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0991520" y="1453615"/>
            <a:ext cx="6549481" cy="3689885"/>
            <a:chOff x="0" y="0"/>
            <a:chExt cx="18800260" cy="10591800"/>
          </a:xfrm>
        </p:grpSpPr>
        <p:sp>
          <p:nvSpPr>
            <p:cNvPr name="Freeform 7" id="7"/>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9"/>
              <a:stretch>
                <a:fillRect l="-246" t="0" r="-246" b="0"/>
              </a:stretch>
            </a:blipFill>
            <a:ln w="47625" cap="sq">
              <a:solidFill>
                <a:srgbClr val="073064"/>
              </a:solidFill>
              <a:prstDash val="solid"/>
              <a:miter/>
            </a:ln>
          </p:spPr>
        </p:sp>
      </p:grpSp>
      <p:grpSp>
        <p:nvGrpSpPr>
          <p:cNvPr name="Group 8" id="8"/>
          <p:cNvGrpSpPr/>
          <p:nvPr/>
        </p:nvGrpSpPr>
        <p:grpSpPr>
          <a:xfrm rot="0">
            <a:off x="9584995" y="5565798"/>
            <a:ext cx="6554126" cy="3692502"/>
            <a:chOff x="0" y="0"/>
            <a:chExt cx="18800260" cy="10591800"/>
          </a:xfrm>
        </p:grpSpPr>
        <p:sp>
          <p:nvSpPr>
            <p:cNvPr name="Freeform 9" id="9"/>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10"/>
              <a:stretch>
                <a:fillRect l="-246" t="0" r="-246" b="0"/>
              </a:stretch>
            </a:blipFill>
            <a:ln w="47625" cap="sq">
              <a:solidFill>
                <a:srgbClr val="073064"/>
              </a:solidFill>
              <a:prstDash val="solid"/>
              <a:miter/>
            </a:ln>
          </p:spPr>
        </p:sp>
      </p:grpSp>
      <p:sp>
        <p:nvSpPr>
          <p:cNvPr name="TextBox 10" id="10"/>
          <p:cNvSpPr txBox="true"/>
          <p:nvPr/>
        </p:nvSpPr>
        <p:spPr>
          <a:xfrm rot="0">
            <a:off x="1524506" y="1923798"/>
            <a:ext cx="7596792" cy="1598656"/>
          </a:xfrm>
          <a:prstGeom prst="rect">
            <a:avLst/>
          </a:prstGeom>
        </p:spPr>
        <p:txBody>
          <a:bodyPr anchor="t" rtlCol="false" tIns="0" lIns="0" bIns="0" rIns="0">
            <a:spAutoFit/>
          </a:bodyPr>
          <a:lstStyle/>
          <a:p>
            <a:pPr algn="l">
              <a:lnSpc>
                <a:spcPts val="11663"/>
              </a:lnSpc>
            </a:pPr>
            <a:r>
              <a:rPr lang="en-US" sz="12959">
                <a:solidFill>
                  <a:srgbClr val="F88932"/>
                </a:solidFill>
                <a:latin typeface="League Gothic"/>
              </a:rPr>
              <a:t> OVERVIEW</a:t>
            </a:r>
          </a:p>
        </p:txBody>
      </p:sp>
      <p:sp>
        <p:nvSpPr>
          <p:cNvPr name="TextBox 11" id="11"/>
          <p:cNvSpPr txBox="true"/>
          <p:nvPr/>
        </p:nvSpPr>
        <p:spPr>
          <a:xfrm rot="0">
            <a:off x="1737177" y="3781246"/>
            <a:ext cx="7095249" cy="4547235"/>
          </a:xfrm>
          <a:prstGeom prst="rect">
            <a:avLst/>
          </a:prstGeom>
        </p:spPr>
        <p:txBody>
          <a:bodyPr anchor="t" rtlCol="false" tIns="0" lIns="0" bIns="0" rIns="0">
            <a:spAutoFit/>
          </a:bodyPr>
          <a:lstStyle/>
          <a:p>
            <a:pPr algn="l">
              <a:lnSpc>
                <a:spcPts val="3600"/>
              </a:lnSpc>
            </a:pPr>
            <a:r>
              <a:rPr lang="en-US" sz="2400">
                <a:solidFill>
                  <a:srgbClr val="073064"/>
                </a:solidFill>
                <a:latin typeface="Open Sans"/>
              </a:rPr>
              <a:t>TripMate is an innovative web application designed to streamline travel and carpool management. It offers a range of features aimed at simplifying the travel planning process for users and providing efficient management tools for administrators. The key features include online package enquiries, categorized travel packages, an admin panel for user and content management, carpooling options, and a trip cost estimator. </a:t>
            </a:r>
          </a:p>
        </p:txBody>
      </p:sp>
    </p:spTree>
  </p:cSld>
  <p:clrMapOvr>
    <a:masterClrMapping/>
  </p:clrMapOvr>
  <p:transition spd="fast">
    <p:wipe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649232">
            <a:off x="512402" y="176380"/>
            <a:ext cx="908735" cy="1550081"/>
          </a:xfrm>
          <a:custGeom>
            <a:avLst/>
            <a:gdLst/>
            <a:ahLst/>
            <a:cxnLst/>
            <a:rect r="r" b="b" t="t" l="l"/>
            <a:pathLst>
              <a:path h="1550081" w="908735">
                <a:moveTo>
                  <a:pt x="0" y="0"/>
                </a:moveTo>
                <a:lnTo>
                  <a:pt x="908735" y="0"/>
                </a:lnTo>
                <a:lnTo>
                  <a:pt x="908735" y="1550081"/>
                </a:lnTo>
                <a:lnTo>
                  <a:pt x="0" y="15500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9668">
            <a:off x="6226702" y="2990632"/>
            <a:ext cx="1150522" cy="627993"/>
          </a:xfrm>
          <a:custGeom>
            <a:avLst/>
            <a:gdLst/>
            <a:ahLst/>
            <a:cxnLst/>
            <a:rect r="r" b="b" t="t" l="l"/>
            <a:pathLst>
              <a:path h="627993" w="1150522">
                <a:moveTo>
                  <a:pt x="0" y="0"/>
                </a:moveTo>
                <a:lnTo>
                  <a:pt x="1150522" y="0"/>
                </a:lnTo>
                <a:lnTo>
                  <a:pt x="1150522" y="627994"/>
                </a:lnTo>
                <a:lnTo>
                  <a:pt x="0" y="6279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456741">
            <a:off x="14740018" y="879023"/>
            <a:ext cx="2153609" cy="608395"/>
          </a:xfrm>
          <a:custGeom>
            <a:avLst/>
            <a:gdLst/>
            <a:ahLst/>
            <a:cxnLst/>
            <a:rect r="r" b="b" t="t" l="l"/>
            <a:pathLst>
              <a:path h="608395" w="2153609">
                <a:moveTo>
                  <a:pt x="2153609" y="0"/>
                </a:moveTo>
                <a:lnTo>
                  <a:pt x="0" y="0"/>
                </a:lnTo>
                <a:lnTo>
                  <a:pt x="0" y="608394"/>
                </a:lnTo>
                <a:lnTo>
                  <a:pt x="2153609" y="608394"/>
                </a:lnTo>
                <a:lnTo>
                  <a:pt x="2153609"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7825012" y="3803393"/>
            <a:ext cx="9099422" cy="2148448"/>
            <a:chOff x="0" y="0"/>
            <a:chExt cx="1996029" cy="471279"/>
          </a:xfrm>
        </p:grpSpPr>
        <p:sp>
          <p:nvSpPr>
            <p:cNvPr name="Freeform 7" id="7"/>
            <p:cNvSpPr/>
            <p:nvPr/>
          </p:nvSpPr>
          <p:spPr>
            <a:xfrm flipH="false" flipV="false" rot="0">
              <a:off x="0" y="0"/>
              <a:ext cx="1996029" cy="471279"/>
            </a:xfrm>
            <a:custGeom>
              <a:avLst/>
              <a:gdLst/>
              <a:ahLst/>
              <a:cxnLst/>
              <a:rect r="r" b="b" t="t" l="l"/>
              <a:pathLst>
                <a:path h="471279" w="1996029">
                  <a:moveTo>
                    <a:pt x="0" y="0"/>
                  </a:moveTo>
                  <a:lnTo>
                    <a:pt x="1996029" y="0"/>
                  </a:lnTo>
                  <a:lnTo>
                    <a:pt x="1996029" y="471279"/>
                  </a:lnTo>
                  <a:lnTo>
                    <a:pt x="0" y="471279"/>
                  </a:lnTo>
                  <a:close/>
                </a:path>
              </a:pathLst>
            </a:custGeom>
            <a:solidFill>
              <a:srgbClr val="FFFFFF"/>
            </a:solidFill>
          </p:spPr>
        </p:sp>
        <p:sp>
          <p:nvSpPr>
            <p:cNvPr name="TextBox 8" id="8"/>
            <p:cNvSpPr txBox="true"/>
            <p:nvPr/>
          </p:nvSpPr>
          <p:spPr>
            <a:xfrm>
              <a:off x="0" y="-47625"/>
              <a:ext cx="1996029" cy="518904"/>
            </a:xfrm>
            <a:prstGeom prst="rect">
              <a:avLst/>
            </a:prstGeom>
          </p:spPr>
          <p:txBody>
            <a:bodyPr anchor="ctr" rtlCol="false" tIns="50800" lIns="50800" bIns="50800" rIns="50800"/>
            <a:lstStyle/>
            <a:p>
              <a:pPr algn="ctr">
                <a:lnSpc>
                  <a:spcPts val="3499"/>
                </a:lnSpc>
              </a:pPr>
            </a:p>
          </p:txBody>
        </p:sp>
      </p:grpSp>
      <p:grpSp>
        <p:nvGrpSpPr>
          <p:cNvPr name="Group 9" id="9"/>
          <p:cNvGrpSpPr/>
          <p:nvPr/>
        </p:nvGrpSpPr>
        <p:grpSpPr>
          <a:xfrm rot="0">
            <a:off x="7825012" y="6841213"/>
            <a:ext cx="9099422" cy="2152822"/>
            <a:chOff x="0" y="0"/>
            <a:chExt cx="1996029" cy="472238"/>
          </a:xfrm>
        </p:grpSpPr>
        <p:sp>
          <p:nvSpPr>
            <p:cNvPr name="Freeform 10" id="10"/>
            <p:cNvSpPr/>
            <p:nvPr/>
          </p:nvSpPr>
          <p:spPr>
            <a:xfrm flipH="false" flipV="false" rot="0">
              <a:off x="0" y="0"/>
              <a:ext cx="1996029" cy="472238"/>
            </a:xfrm>
            <a:custGeom>
              <a:avLst/>
              <a:gdLst/>
              <a:ahLst/>
              <a:cxnLst/>
              <a:rect r="r" b="b" t="t" l="l"/>
              <a:pathLst>
                <a:path h="472238" w="1996029">
                  <a:moveTo>
                    <a:pt x="0" y="0"/>
                  </a:moveTo>
                  <a:lnTo>
                    <a:pt x="1996029" y="0"/>
                  </a:lnTo>
                  <a:lnTo>
                    <a:pt x="1996029" y="472238"/>
                  </a:lnTo>
                  <a:lnTo>
                    <a:pt x="0" y="472238"/>
                  </a:lnTo>
                  <a:close/>
                </a:path>
              </a:pathLst>
            </a:custGeom>
            <a:solidFill>
              <a:srgbClr val="FFFFFF"/>
            </a:solidFill>
          </p:spPr>
        </p:sp>
        <p:sp>
          <p:nvSpPr>
            <p:cNvPr name="TextBox 11" id="11"/>
            <p:cNvSpPr txBox="true"/>
            <p:nvPr/>
          </p:nvSpPr>
          <p:spPr>
            <a:xfrm>
              <a:off x="0" y="-47625"/>
              <a:ext cx="1996029" cy="519863"/>
            </a:xfrm>
            <a:prstGeom prst="rect">
              <a:avLst/>
            </a:prstGeom>
          </p:spPr>
          <p:txBody>
            <a:bodyPr anchor="ctr" rtlCol="false" tIns="50800" lIns="50800" bIns="50800" rIns="50800"/>
            <a:lstStyle/>
            <a:p>
              <a:pPr algn="ctr">
                <a:lnSpc>
                  <a:spcPts val="3499"/>
                </a:lnSpc>
              </a:pPr>
            </a:p>
          </p:txBody>
        </p:sp>
      </p:grpSp>
      <p:sp>
        <p:nvSpPr>
          <p:cNvPr name="TextBox 12" id="12"/>
          <p:cNvSpPr txBox="true"/>
          <p:nvPr/>
        </p:nvSpPr>
        <p:spPr>
          <a:xfrm rot="0">
            <a:off x="8391821" y="7400904"/>
            <a:ext cx="8103438" cy="1177290"/>
          </a:xfrm>
          <a:prstGeom prst="rect">
            <a:avLst/>
          </a:prstGeom>
        </p:spPr>
        <p:txBody>
          <a:bodyPr anchor="t" rtlCol="false" tIns="0" lIns="0" bIns="0" rIns="0">
            <a:spAutoFit/>
          </a:bodyPr>
          <a:lstStyle/>
          <a:p>
            <a:pPr algn="l">
              <a:lnSpc>
                <a:spcPts val="3150"/>
              </a:lnSpc>
            </a:pPr>
            <a:r>
              <a:rPr lang="en-US" sz="2100">
                <a:solidFill>
                  <a:srgbClr val="073064"/>
                </a:solidFill>
                <a:latin typeface="Open Sans"/>
              </a:rPr>
              <a:t>Travel packages are organized into subcategories for better navigation and user experience. This categorization helps users find suitable packages based on their preferences.</a:t>
            </a:r>
          </a:p>
        </p:txBody>
      </p:sp>
      <p:grpSp>
        <p:nvGrpSpPr>
          <p:cNvPr name="Group 13" id="13"/>
          <p:cNvGrpSpPr/>
          <p:nvPr/>
        </p:nvGrpSpPr>
        <p:grpSpPr>
          <a:xfrm rot="0">
            <a:off x="8391821" y="3424677"/>
            <a:ext cx="3844978" cy="757432"/>
            <a:chOff x="0" y="0"/>
            <a:chExt cx="944106" cy="185982"/>
          </a:xfrm>
        </p:grpSpPr>
        <p:sp>
          <p:nvSpPr>
            <p:cNvPr name="Freeform 14" id="14"/>
            <p:cNvSpPr/>
            <p:nvPr/>
          </p:nvSpPr>
          <p:spPr>
            <a:xfrm flipH="false" flipV="false" rot="0">
              <a:off x="0" y="0"/>
              <a:ext cx="944106" cy="185982"/>
            </a:xfrm>
            <a:custGeom>
              <a:avLst/>
              <a:gdLst/>
              <a:ahLst/>
              <a:cxnLst/>
              <a:rect r="r" b="b" t="t" l="l"/>
              <a:pathLst>
                <a:path h="185982" w="944106">
                  <a:moveTo>
                    <a:pt x="92991" y="0"/>
                  </a:moveTo>
                  <a:lnTo>
                    <a:pt x="851115" y="0"/>
                  </a:lnTo>
                  <a:cubicBezTo>
                    <a:pt x="902473" y="0"/>
                    <a:pt x="944106" y="41633"/>
                    <a:pt x="944106" y="92991"/>
                  </a:cubicBezTo>
                  <a:lnTo>
                    <a:pt x="944106" y="92991"/>
                  </a:lnTo>
                  <a:cubicBezTo>
                    <a:pt x="944106" y="117654"/>
                    <a:pt x="934309" y="141306"/>
                    <a:pt x="916870" y="158746"/>
                  </a:cubicBezTo>
                  <a:cubicBezTo>
                    <a:pt x="899431" y="176185"/>
                    <a:pt x="875778" y="185982"/>
                    <a:pt x="851115" y="185982"/>
                  </a:cubicBezTo>
                  <a:lnTo>
                    <a:pt x="92991" y="185982"/>
                  </a:lnTo>
                  <a:cubicBezTo>
                    <a:pt x="41633" y="185982"/>
                    <a:pt x="0" y="144348"/>
                    <a:pt x="0" y="92991"/>
                  </a:cubicBezTo>
                  <a:lnTo>
                    <a:pt x="0" y="92991"/>
                  </a:lnTo>
                  <a:cubicBezTo>
                    <a:pt x="0" y="41633"/>
                    <a:pt x="41633" y="0"/>
                    <a:pt x="92991" y="0"/>
                  </a:cubicBezTo>
                  <a:close/>
                </a:path>
              </a:pathLst>
            </a:custGeom>
            <a:solidFill>
              <a:srgbClr val="073064"/>
            </a:solidFill>
            <a:ln cap="rnd">
              <a:noFill/>
              <a:prstDash val="solid"/>
              <a:round/>
            </a:ln>
          </p:spPr>
        </p:sp>
        <p:sp>
          <p:nvSpPr>
            <p:cNvPr name="TextBox 15" id="15"/>
            <p:cNvSpPr txBox="true"/>
            <p:nvPr/>
          </p:nvSpPr>
          <p:spPr>
            <a:xfrm>
              <a:off x="0" y="-47625"/>
              <a:ext cx="944106" cy="233607"/>
            </a:xfrm>
            <a:prstGeom prst="rect">
              <a:avLst/>
            </a:prstGeom>
          </p:spPr>
          <p:txBody>
            <a:bodyPr anchor="ctr" rtlCol="false" tIns="50800" lIns="50800" bIns="50800" rIns="50800"/>
            <a:lstStyle/>
            <a:p>
              <a:pPr algn="ctr">
                <a:lnSpc>
                  <a:spcPts val="3499"/>
                </a:lnSpc>
              </a:pPr>
            </a:p>
          </p:txBody>
        </p:sp>
      </p:grpSp>
      <p:grpSp>
        <p:nvGrpSpPr>
          <p:cNvPr name="Group 16" id="16"/>
          <p:cNvGrpSpPr/>
          <p:nvPr/>
        </p:nvGrpSpPr>
        <p:grpSpPr>
          <a:xfrm rot="0">
            <a:off x="8512459" y="6462496"/>
            <a:ext cx="3844978" cy="757432"/>
            <a:chOff x="0" y="0"/>
            <a:chExt cx="944106" cy="185982"/>
          </a:xfrm>
        </p:grpSpPr>
        <p:sp>
          <p:nvSpPr>
            <p:cNvPr name="Freeform 17" id="17"/>
            <p:cNvSpPr/>
            <p:nvPr/>
          </p:nvSpPr>
          <p:spPr>
            <a:xfrm flipH="false" flipV="false" rot="0">
              <a:off x="0" y="0"/>
              <a:ext cx="944106" cy="185982"/>
            </a:xfrm>
            <a:custGeom>
              <a:avLst/>
              <a:gdLst/>
              <a:ahLst/>
              <a:cxnLst/>
              <a:rect r="r" b="b" t="t" l="l"/>
              <a:pathLst>
                <a:path h="185982" w="944106">
                  <a:moveTo>
                    <a:pt x="92991" y="0"/>
                  </a:moveTo>
                  <a:lnTo>
                    <a:pt x="851115" y="0"/>
                  </a:lnTo>
                  <a:cubicBezTo>
                    <a:pt x="902473" y="0"/>
                    <a:pt x="944106" y="41633"/>
                    <a:pt x="944106" y="92991"/>
                  </a:cubicBezTo>
                  <a:lnTo>
                    <a:pt x="944106" y="92991"/>
                  </a:lnTo>
                  <a:cubicBezTo>
                    <a:pt x="944106" y="117654"/>
                    <a:pt x="934309" y="141306"/>
                    <a:pt x="916870" y="158746"/>
                  </a:cubicBezTo>
                  <a:cubicBezTo>
                    <a:pt x="899431" y="176185"/>
                    <a:pt x="875778" y="185982"/>
                    <a:pt x="851115" y="185982"/>
                  </a:cubicBezTo>
                  <a:lnTo>
                    <a:pt x="92991" y="185982"/>
                  </a:lnTo>
                  <a:cubicBezTo>
                    <a:pt x="41633" y="185982"/>
                    <a:pt x="0" y="144348"/>
                    <a:pt x="0" y="92991"/>
                  </a:cubicBezTo>
                  <a:lnTo>
                    <a:pt x="0" y="92991"/>
                  </a:lnTo>
                  <a:cubicBezTo>
                    <a:pt x="0" y="41633"/>
                    <a:pt x="41633" y="0"/>
                    <a:pt x="92991" y="0"/>
                  </a:cubicBezTo>
                  <a:close/>
                </a:path>
              </a:pathLst>
            </a:custGeom>
            <a:solidFill>
              <a:srgbClr val="073064"/>
            </a:solidFill>
            <a:ln cap="rnd">
              <a:noFill/>
              <a:prstDash val="solid"/>
              <a:round/>
            </a:ln>
          </p:spPr>
        </p:sp>
        <p:sp>
          <p:nvSpPr>
            <p:cNvPr name="TextBox 18" id="18"/>
            <p:cNvSpPr txBox="true"/>
            <p:nvPr/>
          </p:nvSpPr>
          <p:spPr>
            <a:xfrm>
              <a:off x="0" y="-47625"/>
              <a:ext cx="944106" cy="233607"/>
            </a:xfrm>
            <a:prstGeom prst="rect">
              <a:avLst/>
            </a:prstGeom>
          </p:spPr>
          <p:txBody>
            <a:bodyPr anchor="ctr" rtlCol="false" tIns="50800" lIns="50800" bIns="50800" rIns="50800"/>
            <a:lstStyle/>
            <a:p>
              <a:pPr algn="ctr">
                <a:lnSpc>
                  <a:spcPts val="3499"/>
                </a:lnSpc>
              </a:pPr>
            </a:p>
          </p:txBody>
        </p:sp>
      </p:grpSp>
      <p:sp>
        <p:nvSpPr>
          <p:cNvPr name="Freeform 19" id="19"/>
          <p:cNvSpPr/>
          <p:nvPr/>
        </p:nvSpPr>
        <p:spPr>
          <a:xfrm flipH="true" flipV="false" rot="-1267944">
            <a:off x="15910339" y="5679626"/>
            <a:ext cx="3226883" cy="2198314"/>
          </a:xfrm>
          <a:custGeom>
            <a:avLst/>
            <a:gdLst/>
            <a:ahLst/>
            <a:cxnLst/>
            <a:rect r="r" b="b" t="t" l="l"/>
            <a:pathLst>
              <a:path h="2198314" w="3226883">
                <a:moveTo>
                  <a:pt x="3226883" y="0"/>
                </a:moveTo>
                <a:lnTo>
                  <a:pt x="0" y="0"/>
                </a:lnTo>
                <a:lnTo>
                  <a:pt x="0" y="2198314"/>
                </a:lnTo>
                <a:lnTo>
                  <a:pt x="3226883" y="2198314"/>
                </a:lnTo>
                <a:lnTo>
                  <a:pt x="3226883"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0" id="20"/>
          <p:cNvGrpSpPr/>
          <p:nvPr/>
        </p:nvGrpSpPr>
        <p:grpSpPr>
          <a:xfrm rot="0">
            <a:off x="1821745" y="2326209"/>
            <a:ext cx="5817224" cy="3277342"/>
            <a:chOff x="0" y="0"/>
            <a:chExt cx="18800260" cy="10591800"/>
          </a:xfrm>
        </p:grpSpPr>
        <p:sp>
          <p:nvSpPr>
            <p:cNvPr name="Freeform 21" id="21"/>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11"/>
              <a:stretch>
                <a:fillRect l="-134" t="0" r="-134" b="0"/>
              </a:stretch>
            </a:blipFill>
            <a:ln w="47625" cap="sq">
              <a:solidFill>
                <a:srgbClr val="073064"/>
              </a:solidFill>
              <a:prstDash val="solid"/>
              <a:miter/>
            </a:ln>
          </p:spPr>
        </p:sp>
      </p:grpSp>
      <p:grpSp>
        <p:nvGrpSpPr>
          <p:cNvPr name="Group 22" id="22"/>
          <p:cNvGrpSpPr/>
          <p:nvPr/>
        </p:nvGrpSpPr>
        <p:grpSpPr>
          <a:xfrm rot="0">
            <a:off x="572474" y="5978634"/>
            <a:ext cx="5821350" cy="3279666"/>
            <a:chOff x="0" y="0"/>
            <a:chExt cx="18800260" cy="10591800"/>
          </a:xfrm>
        </p:grpSpPr>
        <p:sp>
          <p:nvSpPr>
            <p:cNvPr name="Freeform 23" id="23"/>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12"/>
              <a:stretch>
                <a:fillRect l="-78" t="0" r="-78" b="0"/>
              </a:stretch>
            </a:blipFill>
            <a:ln w="47625" cap="sq">
              <a:solidFill>
                <a:srgbClr val="073064"/>
              </a:solidFill>
              <a:prstDash val="solid"/>
              <a:miter/>
            </a:ln>
          </p:spPr>
        </p:sp>
      </p:grpSp>
      <p:sp>
        <p:nvSpPr>
          <p:cNvPr name="TextBox 24" id="24"/>
          <p:cNvSpPr txBox="true"/>
          <p:nvPr/>
        </p:nvSpPr>
        <p:spPr>
          <a:xfrm rot="0">
            <a:off x="7825012" y="1362075"/>
            <a:ext cx="5219872" cy="1484366"/>
          </a:xfrm>
          <a:prstGeom prst="rect">
            <a:avLst/>
          </a:prstGeom>
        </p:spPr>
        <p:txBody>
          <a:bodyPr anchor="t" rtlCol="false" tIns="0" lIns="0" bIns="0" rIns="0">
            <a:spAutoFit/>
          </a:bodyPr>
          <a:lstStyle/>
          <a:p>
            <a:pPr algn="l">
              <a:lnSpc>
                <a:spcPts val="10763"/>
              </a:lnSpc>
            </a:pPr>
            <a:r>
              <a:rPr lang="en-US" sz="11959">
                <a:solidFill>
                  <a:srgbClr val="073064"/>
                </a:solidFill>
                <a:latin typeface="League Gothic"/>
              </a:rPr>
              <a:t>FEATURES</a:t>
            </a:r>
          </a:p>
        </p:txBody>
      </p:sp>
      <p:sp>
        <p:nvSpPr>
          <p:cNvPr name="TextBox 25" id="25"/>
          <p:cNvSpPr txBox="true"/>
          <p:nvPr/>
        </p:nvSpPr>
        <p:spPr>
          <a:xfrm rot="0">
            <a:off x="8391821" y="4365172"/>
            <a:ext cx="8103438" cy="1177290"/>
          </a:xfrm>
          <a:prstGeom prst="rect">
            <a:avLst/>
          </a:prstGeom>
        </p:spPr>
        <p:txBody>
          <a:bodyPr anchor="t" rtlCol="false" tIns="0" lIns="0" bIns="0" rIns="0">
            <a:spAutoFit/>
          </a:bodyPr>
          <a:lstStyle/>
          <a:p>
            <a:pPr algn="l">
              <a:lnSpc>
                <a:spcPts val="3150"/>
              </a:lnSpc>
            </a:pPr>
            <a:r>
              <a:rPr lang="en-US" sz="2100">
                <a:solidFill>
                  <a:srgbClr val="073064"/>
                </a:solidFill>
                <a:latin typeface="Open Sans"/>
              </a:rPr>
              <a:t>Users can easily inquire about various travel packages available on the platform. The system provides a user-friendly interface to submit enquiries and receive responses.</a:t>
            </a:r>
          </a:p>
        </p:txBody>
      </p:sp>
      <p:sp>
        <p:nvSpPr>
          <p:cNvPr name="TextBox 26" id="26"/>
          <p:cNvSpPr txBox="true"/>
          <p:nvPr/>
        </p:nvSpPr>
        <p:spPr>
          <a:xfrm rot="0">
            <a:off x="8391821" y="3576698"/>
            <a:ext cx="3982902" cy="349250"/>
          </a:xfrm>
          <a:prstGeom prst="rect">
            <a:avLst/>
          </a:prstGeom>
        </p:spPr>
        <p:txBody>
          <a:bodyPr anchor="t" rtlCol="false" tIns="0" lIns="0" bIns="0" rIns="0">
            <a:spAutoFit/>
          </a:bodyPr>
          <a:lstStyle/>
          <a:p>
            <a:pPr algn="ctr" marL="0" indent="0" lvl="0">
              <a:lnSpc>
                <a:spcPts val="2800"/>
              </a:lnSpc>
              <a:spcBef>
                <a:spcPct val="0"/>
              </a:spcBef>
            </a:pPr>
            <a:r>
              <a:rPr lang="en-US" sz="2000" spc="128">
                <a:solidFill>
                  <a:srgbClr val="FFFFFF"/>
                </a:solidFill>
                <a:latin typeface="Open Sans Bold"/>
              </a:rPr>
              <a:t>Online Package Enquiry</a:t>
            </a:r>
          </a:p>
        </p:txBody>
      </p:sp>
      <p:sp>
        <p:nvSpPr>
          <p:cNvPr name="TextBox 27" id="27"/>
          <p:cNvSpPr txBox="true"/>
          <p:nvPr/>
        </p:nvSpPr>
        <p:spPr>
          <a:xfrm rot="0">
            <a:off x="7825012" y="6678335"/>
            <a:ext cx="5219872" cy="297179"/>
          </a:xfrm>
          <a:prstGeom prst="rect">
            <a:avLst/>
          </a:prstGeom>
        </p:spPr>
        <p:txBody>
          <a:bodyPr anchor="t" rtlCol="false" tIns="0" lIns="0" bIns="0" rIns="0">
            <a:spAutoFit/>
          </a:bodyPr>
          <a:lstStyle/>
          <a:p>
            <a:pPr algn="ctr" marL="0" indent="0" lvl="0">
              <a:lnSpc>
                <a:spcPts val="2520"/>
              </a:lnSpc>
              <a:spcBef>
                <a:spcPct val="0"/>
              </a:spcBef>
            </a:pPr>
            <a:r>
              <a:rPr lang="en-US" sz="1800" spc="115">
                <a:solidFill>
                  <a:srgbClr val="FFFFFF"/>
                </a:solidFill>
                <a:latin typeface="Open Sans Bold"/>
              </a:rPr>
              <a:t>Subcategories for Packages</a:t>
            </a:r>
          </a:p>
        </p:txBody>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959668">
            <a:off x="321613" y="9245156"/>
            <a:ext cx="1150522" cy="627993"/>
          </a:xfrm>
          <a:custGeom>
            <a:avLst/>
            <a:gdLst/>
            <a:ahLst/>
            <a:cxnLst/>
            <a:rect r="r" b="b" t="t" l="l"/>
            <a:pathLst>
              <a:path h="627993" w="1150522">
                <a:moveTo>
                  <a:pt x="0" y="0"/>
                </a:moveTo>
                <a:lnTo>
                  <a:pt x="1150522" y="0"/>
                </a:lnTo>
                <a:lnTo>
                  <a:pt x="1150522" y="627993"/>
                </a:lnTo>
                <a:lnTo>
                  <a:pt x="0" y="6279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456741">
            <a:off x="14740018" y="879023"/>
            <a:ext cx="2153609" cy="608395"/>
          </a:xfrm>
          <a:custGeom>
            <a:avLst/>
            <a:gdLst/>
            <a:ahLst/>
            <a:cxnLst/>
            <a:rect r="r" b="b" t="t" l="l"/>
            <a:pathLst>
              <a:path h="608395" w="2153609">
                <a:moveTo>
                  <a:pt x="2153609" y="0"/>
                </a:moveTo>
                <a:lnTo>
                  <a:pt x="0" y="0"/>
                </a:lnTo>
                <a:lnTo>
                  <a:pt x="0" y="608394"/>
                </a:lnTo>
                <a:lnTo>
                  <a:pt x="2153609" y="608394"/>
                </a:lnTo>
                <a:lnTo>
                  <a:pt x="2153609"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7807726" y="2250378"/>
            <a:ext cx="9099422" cy="2148448"/>
            <a:chOff x="0" y="0"/>
            <a:chExt cx="1996029" cy="471279"/>
          </a:xfrm>
        </p:grpSpPr>
        <p:sp>
          <p:nvSpPr>
            <p:cNvPr name="Freeform 6" id="6"/>
            <p:cNvSpPr/>
            <p:nvPr/>
          </p:nvSpPr>
          <p:spPr>
            <a:xfrm flipH="false" flipV="false" rot="0">
              <a:off x="0" y="0"/>
              <a:ext cx="1996029" cy="471279"/>
            </a:xfrm>
            <a:custGeom>
              <a:avLst/>
              <a:gdLst/>
              <a:ahLst/>
              <a:cxnLst/>
              <a:rect r="r" b="b" t="t" l="l"/>
              <a:pathLst>
                <a:path h="471279" w="1996029">
                  <a:moveTo>
                    <a:pt x="0" y="0"/>
                  </a:moveTo>
                  <a:lnTo>
                    <a:pt x="1996029" y="0"/>
                  </a:lnTo>
                  <a:lnTo>
                    <a:pt x="1996029" y="471279"/>
                  </a:lnTo>
                  <a:lnTo>
                    <a:pt x="0" y="471279"/>
                  </a:lnTo>
                  <a:close/>
                </a:path>
              </a:pathLst>
            </a:custGeom>
            <a:solidFill>
              <a:srgbClr val="FFFFFF"/>
            </a:solidFill>
          </p:spPr>
        </p:sp>
        <p:sp>
          <p:nvSpPr>
            <p:cNvPr name="TextBox 7" id="7"/>
            <p:cNvSpPr txBox="true"/>
            <p:nvPr/>
          </p:nvSpPr>
          <p:spPr>
            <a:xfrm>
              <a:off x="0" y="-47625"/>
              <a:ext cx="1996029" cy="518904"/>
            </a:xfrm>
            <a:prstGeom prst="rect">
              <a:avLst/>
            </a:prstGeom>
          </p:spPr>
          <p:txBody>
            <a:bodyPr anchor="ctr" rtlCol="false" tIns="50800" lIns="50800" bIns="50800" rIns="50800"/>
            <a:lstStyle/>
            <a:p>
              <a:pPr algn="ctr">
                <a:lnSpc>
                  <a:spcPts val="3499"/>
                </a:lnSpc>
              </a:pPr>
            </a:p>
          </p:txBody>
        </p:sp>
      </p:grpSp>
      <p:grpSp>
        <p:nvGrpSpPr>
          <p:cNvPr name="Group 8" id="8"/>
          <p:cNvGrpSpPr/>
          <p:nvPr/>
        </p:nvGrpSpPr>
        <p:grpSpPr>
          <a:xfrm rot="0">
            <a:off x="7825012" y="5015668"/>
            <a:ext cx="9099422" cy="2152822"/>
            <a:chOff x="0" y="0"/>
            <a:chExt cx="1996029" cy="472238"/>
          </a:xfrm>
        </p:grpSpPr>
        <p:sp>
          <p:nvSpPr>
            <p:cNvPr name="Freeform 9" id="9"/>
            <p:cNvSpPr/>
            <p:nvPr/>
          </p:nvSpPr>
          <p:spPr>
            <a:xfrm flipH="false" flipV="false" rot="0">
              <a:off x="0" y="0"/>
              <a:ext cx="1996029" cy="472238"/>
            </a:xfrm>
            <a:custGeom>
              <a:avLst/>
              <a:gdLst/>
              <a:ahLst/>
              <a:cxnLst/>
              <a:rect r="r" b="b" t="t" l="l"/>
              <a:pathLst>
                <a:path h="472238" w="1996029">
                  <a:moveTo>
                    <a:pt x="0" y="0"/>
                  </a:moveTo>
                  <a:lnTo>
                    <a:pt x="1996029" y="0"/>
                  </a:lnTo>
                  <a:lnTo>
                    <a:pt x="1996029" y="472238"/>
                  </a:lnTo>
                  <a:lnTo>
                    <a:pt x="0" y="472238"/>
                  </a:lnTo>
                  <a:close/>
                </a:path>
              </a:pathLst>
            </a:custGeom>
            <a:solidFill>
              <a:srgbClr val="FFFFFF"/>
            </a:solidFill>
          </p:spPr>
        </p:sp>
        <p:sp>
          <p:nvSpPr>
            <p:cNvPr name="TextBox 10" id="10"/>
            <p:cNvSpPr txBox="true"/>
            <p:nvPr/>
          </p:nvSpPr>
          <p:spPr>
            <a:xfrm>
              <a:off x="0" y="-47625"/>
              <a:ext cx="1996029" cy="519863"/>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8391821" y="5575359"/>
            <a:ext cx="8103438" cy="1177290"/>
          </a:xfrm>
          <a:prstGeom prst="rect">
            <a:avLst/>
          </a:prstGeom>
        </p:spPr>
        <p:txBody>
          <a:bodyPr anchor="t" rtlCol="false" tIns="0" lIns="0" bIns="0" rIns="0">
            <a:spAutoFit/>
          </a:bodyPr>
          <a:lstStyle/>
          <a:p>
            <a:pPr algn="l">
              <a:lnSpc>
                <a:spcPts val="3150"/>
              </a:lnSpc>
            </a:pPr>
            <a:r>
              <a:rPr lang="en-US" sz="2100">
                <a:solidFill>
                  <a:srgbClr val="073064"/>
                </a:solidFill>
                <a:latin typeface="Open Sans"/>
              </a:rPr>
              <a:t>The carpooling feature allows users to find and join carpool groups, promoting cost-effective and environmentally friendly travel options.</a:t>
            </a:r>
          </a:p>
        </p:txBody>
      </p:sp>
      <p:grpSp>
        <p:nvGrpSpPr>
          <p:cNvPr name="Group 12" id="12"/>
          <p:cNvGrpSpPr/>
          <p:nvPr/>
        </p:nvGrpSpPr>
        <p:grpSpPr>
          <a:xfrm rot="0">
            <a:off x="8374535" y="1871662"/>
            <a:ext cx="3844978" cy="757432"/>
            <a:chOff x="0" y="0"/>
            <a:chExt cx="944106" cy="185982"/>
          </a:xfrm>
        </p:grpSpPr>
        <p:sp>
          <p:nvSpPr>
            <p:cNvPr name="Freeform 13" id="13"/>
            <p:cNvSpPr/>
            <p:nvPr/>
          </p:nvSpPr>
          <p:spPr>
            <a:xfrm flipH="false" flipV="false" rot="0">
              <a:off x="0" y="0"/>
              <a:ext cx="944106" cy="185982"/>
            </a:xfrm>
            <a:custGeom>
              <a:avLst/>
              <a:gdLst/>
              <a:ahLst/>
              <a:cxnLst/>
              <a:rect r="r" b="b" t="t" l="l"/>
              <a:pathLst>
                <a:path h="185982" w="944106">
                  <a:moveTo>
                    <a:pt x="92991" y="0"/>
                  </a:moveTo>
                  <a:lnTo>
                    <a:pt x="851115" y="0"/>
                  </a:lnTo>
                  <a:cubicBezTo>
                    <a:pt x="902473" y="0"/>
                    <a:pt x="944106" y="41633"/>
                    <a:pt x="944106" y="92991"/>
                  </a:cubicBezTo>
                  <a:lnTo>
                    <a:pt x="944106" y="92991"/>
                  </a:lnTo>
                  <a:cubicBezTo>
                    <a:pt x="944106" y="117654"/>
                    <a:pt x="934309" y="141306"/>
                    <a:pt x="916870" y="158746"/>
                  </a:cubicBezTo>
                  <a:cubicBezTo>
                    <a:pt x="899431" y="176185"/>
                    <a:pt x="875778" y="185982"/>
                    <a:pt x="851115" y="185982"/>
                  </a:cubicBezTo>
                  <a:lnTo>
                    <a:pt x="92991" y="185982"/>
                  </a:lnTo>
                  <a:cubicBezTo>
                    <a:pt x="41633" y="185982"/>
                    <a:pt x="0" y="144348"/>
                    <a:pt x="0" y="92991"/>
                  </a:cubicBezTo>
                  <a:lnTo>
                    <a:pt x="0" y="92991"/>
                  </a:lnTo>
                  <a:cubicBezTo>
                    <a:pt x="0" y="41633"/>
                    <a:pt x="41633" y="0"/>
                    <a:pt x="92991" y="0"/>
                  </a:cubicBezTo>
                  <a:close/>
                </a:path>
              </a:pathLst>
            </a:custGeom>
            <a:solidFill>
              <a:srgbClr val="073064"/>
            </a:solidFill>
            <a:ln cap="rnd">
              <a:noFill/>
              <a:prstDash val="solid"/>
              <a:round/>
            </a:ln>
          </p:spPr>
        </p:sp>
        <p:sp>
          <p:nvSpPr>
            <p:cNvPr name="TextBox 14" id="14"/>
            <p:cNvSpPr txBox="true"/>
            <p:nvPr/>
          </p:nvSpPr>
          <p:spPr>
            <a:xfrm>
              <a:off x="0" y="-47625"/>
              <a:ext cx="944106" cy="233607"/>
            </a:xfrm>
            <a:prstGeom prst="rect">
              <a:avLst/>
            </a:prstGeom>
          </p:spPr>
          <p:txBody>
            <a:bodyPr anchor="ctr" rtlCol="false" tIns="50800" lIns="50800" bIns="50800" rIns="50800"/>
            <a:lstStyle/>
            <a:p>
              <a:pPr algn="ctr">
                <a:lnSpc>
                  <a:spcPts val="3499"/>
                </a:lnSpc>
              </a:pPr>
            </a:p>
          </p:txBody>
        </p:sp>
      </p:grpSp>
      <p:grpSp>
        <p:nvGrpSpPr>
          <p:cNvPr name="Group 15" id="15"/>
          <p:cNvGrpSpPr/>
          <p:nvPr/>
        </p:nvGrpSpPr>
        <p:grpSpPr>
          <a:xfrm rot="0">
            <a:off x="8512459" y="4636951"/>
            <a:ext cx="3844978" cy="757432"/>
            <a:chOff x="0" y="0"/>
            <a:chExt cx="944106" cy="185982"/>
          </a:xfrm>
        </p:grpSpPr>
        <p:sp>
          <p:nvSpPr>
            <p:cNvPr name="Freeform 16" id="16"/>
            <p:cNvSpPr/>
            <p:nvPr/>
          </p:nvSpPr>
          <p:spPr>
            <a:xfrm flipH="false" flipV="false" rot="0">
              <a:off x="0" y="0"/>
              <a:ext cx="944106" cy="185982"/>
            </a:xfrm>
            <a:custGeom>
              <a:avLst/>
              <a:gdLst/>
              <a:ahLst/>
              <a:cxnLst/>
              <a:rect r="r" b="b" t="t" l="l"/>
              <a:pathLst>
                <a:path h="185982" w="944106">
                  <a:moveTo>
                    <a:pt x="92991" y="0"/>
                  </a:moveTo>
                  <a:lnTo>
                    <a:pt x="851115" y="0"/>
                  </a:lnTo>
                  <a:cubicBezTo>
                    <a:pt x="902473" y="0"/>
                    <a:pt x="944106" y="41633"/>
                    <a:pt x="944106" y="92991"/>
                  </a:cubicBezTo>
                  <a:lnTo>
                    <a:pt x="944106" y="92991"/>
                  </a:lnTo>
                  <a:cubicBezTo>
                    <a:pt x="944106" y="117654"/>
                    <a:pt x="934309" y="141306"/>
                    <a:pt x="916870" y="158746"/>
                  </a:cubicBezTo>
                  <a:cubicBezTo>
                    <a:pt x="899431" y="176185"/>
                    <a:pt x="875778" y="185982"/>
                    <a:pt x="851115" y="185982"/>
                  </a:cubicBezTo>
                  <a:lnTo>
                    <a:pt x="92991" y="185982"/>
                  </a:lnTo>
                  <a:cubicBezTo>
                    <a:pt x="41633" y="185982"/>
                    <a:pt x="0" y="144348"/>
                    <a:pt x="0" y="92991"/>
                  </a:cubicBezTo>
                  <a:lnTo>
                    <a:pt x="0" y="92991"/>
                  </a:lnTo>
                  <a:cubicBezTo>
                    <a:pt x="0" y="41633"/>
                    <a:pt x="41633" y="0"/>
                    <a:pt x="92991" y="0"/>
                  </a:cubicBezTo>
                  <a:close/>
                </a:path>
              </a:pathLst>
            </a:custGeom>
            <a:solidFill>
              <a:srgbClr val="073064"/>
            </a:solidFill>
            <a:ln cap="rnd">
              <a:noFill/>
              <a:prstDash val="solid"/>
              <a:round/>
            </a:ln>
          </p:spPr>
        </p:sp>
        <p:sp>
          <p:nvSpPr>
            <p:cNvPr name="TextBox 17" id="17"/>
            <p:cNvSpPr txBox="true"/>
            <p:nvPr/>
          </p:nvSpPr>
          <p:spPr>
            <a:xfrm>
              <a:off x="0" y="-47625"/>
              <a:ext cx="944106" cy="233607"/>
            </a:xfrm>
            <a:prstGeom prst="rect">
              <a:avLst/>
            </a:prstGeom>
          </p:spPr>
          <p:txBody>
            <a:bodyPr anchor="ctr" rtlCol="false" tIns="50800" lIns="50800" bIns="50800" rIns="50800"/>
            <a:lstStyle/>
            <a:p>
              <a:pPr algn="ctr">
                <a:lnSpc>
                  <a:spcPts val="3499"/>
                </a:lnSpc>
              </a:pPr>
            </a:p>
          </p:txBody>
        </p:sp>
      </p:grpSp>
      <p:sp>
        <p:nvSpPr>
          <p:cNvPr name="Freeform 18" id="18"/>
          <p:cNvSpPr/>
          <p:nvPr/>
        </p:nvSpPr>
        <p:spPr>
          <a:xfrm flipH="true" flipV="false" rot="-1267944">
            <a:off x="16104591" y="5945508"/>
            <a:ext cx="3226883" cy="2198314"/>
          </a:xfrm>
          <a:custGeom>
            <a:avLst/>
            <a:gdLst/>
            <a:ahLst/>
            <a:cxnLst/>
            <a:rect r="r" b="b" t="t" l="l"/>
            <a:pathLst>
              <a:path h="2198314" w="3226883">
                <a:moveTo>
                  <a:pt x="3226883" y="0"/>
                </a:moveTo>
                <a:lnTo>
                  <a:pt x="0" y="0"/>
                </a:lnTo>
                <a:lnTo>
                  <a:pt x="0" y="2198314"/>
                </a:lnTo>
                <a:lnTo>
                  <a:pt x="3226883" y="2198314"/>
                </a:lnTo>
                <a:lnTo>
                  <a:pt x="3226883"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7945666" y="7871056"/>
            <a:ext cx="9099422" cy="2148448"/>
            <a:chOff x="0" y="0"/>
            <a:chExt cx="1996029" cy="471279"/>
          </a:xfrm>
        </p:grpSpPr>
        <p:sp>
          <p:nvSpPr>
            <p:cNvPr name="Freeform 20" id="20"/>
            <p:cNvSpPr/>
            <p:nvPr/>
          </p:nvSpPr>
          <p:spPr>
            <a:xfrm flipH="false" flipV="false" rot="0">
              <a:off x="0" y="0"/>
              <a:ext cx="1996029" cy="471279"/>
            </a:xfrm>
            <a:custGeom>
              <a:avLst/>
              <a:gdLst/>
              <a:ahLst/>
              <a:cxnLst/>
              <a:rect r="r" b="b" t="t" l="l"/>
              <a:pathLst>
                <a:path h="471279" w="1996029">
                  <a:moveTo>
                    <a:pt x="0" y="0"/>
                  </a:moveTo>
                  <a:lnTo>
                    <a:pt x="1996029" y="0"/>
                  </a:lnTo>
                  <a:lnTo>
                    <a:pt x="1996029" y="471279"/>
                  </a:lnTo>
                  <a:lnTo>
                    <a:pt x="0" y="471279"/>
                  </a:lnTo>
                  <a:close/>
                </a:path>
              </a:pathLst>
            </a:custGeom>
            <a:solidFill>
              <a:srgbClr val="FFFFFF"/>
            </a:solidFill>
          </p:spPr>
        </p:sp>
        <p:sp>
          <p:nvSpPr>
            <p:cNvPr name="TextBox 21" id="21"/>
            <p:cNvSpPr txBox="true"/>
            <p:nvPr/>
          </p:nvSpPr>
          <p:spPr>
            <a:xfrm>
              <a:off x="0" y="-47625"/>
              <a:ext cx="1996029" cy="518904"/>
            </a:xfrm>
            <a:prstGeom prst="rect">
              <a:avLst/>
            </a:prstGeom>
          </p:spPr>
          <p:txBody>
            <a:bodyPr anchor="ctr" rtlCol="false" tIns="50800" lIns="50800" bIns="50800" rIns="50800"/>
            <a:lstStyle/>
            <a:p>
              <a:pPr algn="ctr">
                <a:lnSpc>
                  <a:spcPts val="3499"/>
                </a:lnSpc>
              </a:pPr>
            </a:p>
          </p:txBody>
        </p:sp>
      </p:grpSp>
      <p:grpSp>
        <p:nvGrpSpPr>
          <p:cNvPr name="Group 22" id="22"/>
          <p:cNvGrpSpPr/>
          <p:nvPr/>
        </p:nvGrpSpPr>
        <p:grpSpPr>
          <a:xfrm rot="0">
            <a:off x="8512475" y="7492340"/>
            <a:ext cx="3844978" cy="757432"/>
            <a:chOff x="0" y="0"/>
            <a:chExt cx="944106" cy="185982"/>
          </a:xfrm>
        </p:grpSpPr>
        <p:sp>
          <p:nvSpPr>
            <p:cNvPr name="Freeform 23" id="23"/>
            <p:cNvSpPr/>
            <p:nvPr/>
          </p:nvSpPr>
          <p:spPr>
            <a:xfrm flipH="false" flipV="false" rot="0">
              <a:off x="0" y="0"/>
              <a:ext cx="944106" cy="185982"/>
            </a:xfrm>
            <a:custGeom>
              <a:avLst/>
              <a:gdLst/>
              <a:ahLst/>
              <a:cxnLst/>
              <a:rect r="r" b="b" t="t" l="l"/>
              <a:pathLst>
                <a:path h="185982" w="944106">
                  <a:moveTo>
                    <a:pt x="92991" y="0"/>
                  </a:moveTo>
                  <a:lnTo>
                    <a:pt x="851115" y="0"/>
                  </a:lnTo>
                  <a:cubicBezTo>
                    <a:pt x="902473" y="0"/>
                    <a:pt x="944106" y="41633"/>
                    <a:pt x="944106" y="92991"/>
                  </a:cubicBezTo>
                  <a:lnTo>
                    <a:pt x="944106" y="92991"/>
                  </a:lnTo>
                  <a:cubicBezTo>
                    <a:pt x="944106" y="117654"/>
                    <a:pt x="934309" y="141306"/>
                    <a:pt x="916870" y="158746"/>
                  </a:cubicBezTo>
                  <a:cubicBezTo>
                    <a:pt x="899431" y="176185"/>
                    <a:pt x="875778" y="185982"/>
                    <a:pt x="851115" y="185982"/>
                  </a:cubicBezTo>
                  <a:lnTo>
                    <a:pt x="92991" y="185982"/>
                  </a:lnTo>
                  <a:cubicBezTo>
                    <a:pt x="41633" y="185982"/>
                    <a:pt x="0" y="144348"/>
                    <a:pt x="0" y="92991"/>
                  </a:cubicBezTo>
                  <a:lnTo>
                    <a:pt x="0" y="92991"/>
                  </a:lnTo>
                  <a:cubicBezTo>
                    <a:pt x="0" y="41633"/>
                    <a:pt x="41633" y="0"/>
                    <a:pt x="92991" y="0"/>
                  </a:cubicBezTo>
                  <a:close/>
                </a:path>
              </a:pathLst>
            </a:custGeom>
            <a:solidFill>
              <a:srgbClr val="073064"/>
            </a:solidFill>
            <a:ln cap="rnd">
              <a:noFill/>
              <a:prstDash val="solid"/>
              <a:round/>
            </a:ln>
          </p:spPr>
        </p:sp>
        <p:sp>
          <p:nvSpPr>
            <p:cNvPr name="TextBox 24" id="24"/>
            <p:cNvSpPr txBox="true"/>
            <p:nvPr/>
          </p:nvSpPr>
          <p:spPr>
            <a:xfrm>
              <a:off x="0" y="-47625"/>
              <a:ext cx="944106" cy="233607"/>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0">
            <a:off x="536913" y="859225"/>
            <a:ext cx="6282730" cy="3539601"/>
            <a:chOff x="0" y="0"/>
            <a:chExt cx="18800260" cy="10591800"/>
          </a:xfrm>
        </p:grpSpPr>
        <p:sp>
          <p:nvSpPr>
            <p:cNvPr name="Freeform 26" id="26"/>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9"/>
              <a:stretch>
                <a:fillRect l="-16476" t="0" r="-16476" b="0"/>
              </a:stretch>
            </a:blipFill>
            <a:ln w="47625" cap="sq">
              <a:solidFill>
                <a:srgbClr val="073064"/>
              </a:solidFill>
              <a:prstDash val="solid"/>
              <a:miter/>
            </a:ln>
          </p:spPr>
        </p:sp>
      </p:grpSp>
      <p:grpSp>
        <p:nvGrpSpPr>
          <p:cNvPr name="Group 27" id="27"/>
          <p:cNvGrpSpPr/>
          <p:nvPr/>
        </p:nvGrpSpPr>
        <p:grpSpPr>
          <a:xfrm rot="0">
            <a:off x="1028700" y="5143500"/>
            <a:ext cx="6529225" cy="3678473"/>
            <a:chOff x="0" y="0"/>
            <a:chExt cx="18800260" cy="10591800"/>
          </a:xfrm>
        </p:grpSpPr>
        <p:sp>
          <p:nvSpPr>
            <p:cNvPr name="Freeform 28" id="28"/>
            <p:cNvSpPr/>
            <p:nvPr/>
          </p:nvSpPr>
          <p:spPr>
            <a:xfrm flipH="false" flipV="false" rot="0">
              <a:off x="0" y="0"/>
              <a:ext cx="18800260" cy="10591800"/>
            </a:xfrm>
            <a:custGeom>
              <a:avLst/>
              <a:gdLst/>
              <a:ahLst/>
              <a:cxnLst/>
              <a:rect r="r" b="b" t="t" l="l"/>
              <a:pathLst>
                <a:path h="10591800" w="18800260">
                  <a:moveTo>
                    <a:pt x="18800260" y="254000"/>
                  </a:moveTo>
                  <a:lnTo>
                    <a:pt x="18800260" y="10337800"/>
                  </a:lnTo>
                  <a:cubicBezTo>
                    <a:pt x="18800260" y="10478135"/>
                    <a:pt x="18659337" y="10591800"/>
                    <a:pt x="18485348" y="10591800"/>
                  </a:cubicBezTo>
                  <a:lnTo>
                    <a:pt x="314912" y="10591800"/>
                  </a:lnTo>
                  <a:cubicBezTo>
                    <a:pt x="140923" y="10591800"/>
                    <a:pt x="0" y="10478135"/>
                    <a:pt x="0" y="10337800"/>
                  </a:cubicBezTo>
                  <a:lnTo>
                    <a:pt x="0" y="254000"/>
                  </a:lnTo>
                  <a:cubicBezTo>
                    <a:pt x="0" y="113665"/>
                    <a:pt x="140923" y="0"/>
                    <a:pt x="314912" y="0"/>
                  </a:cubicBezTo>
                  <a:lnTo>
                    <a:pt x="18485348" y="0"/>
                  </a:lnTo>
                  <a:cubicBezTo>
                    <a:pt x="18659337" y="0"/>
                    <a:pt x="18800260" y="113665"/>
                    <a:pt x="18800260" y="254000"/>
                  </a:cubicBezTo>
                  <a:close/>
                </a:path>
              </a:pathLst>
            </a:custGeom>
            <a:blipFill>
              <a:blip r:embed="rId10"/>
              <a:stretch>
                <a:fillRect l="-5166" t="0" r="-5166" b="0"/>
              </a:stretch>
            </a:blipFill>
            <a:ln w="47625" cap="sq">
              <a:solidFill>
                <a:srgbClr val="073064"/>
              </a:solidFill>
              <a:prstDash val="solid"/>
              <a:miter/>
            </a:ln>
          </p:spPr>
        </p:sp>
      </p:grpSp>
      <p:sp>
        <p:nvSpPr>
          <p:cNvPr name="TextBox 29" id="29"/>
          <p:cNvSpPr txBox="true"/>
          <p:nvPr/>
        </p:nvSpPr>
        <p:spPr>
          <a:xfrm rot="0">
            <a:off x="7825012" y="557213"/>
            <a:ext cx="5219872" cy="1228724"/>
          </a:xfrm>
          <a:prstGeom prst="rect">
            <a:avLst/>
          </a:prstGeom>
        </p:spPr>
        <p:txBody>
          <a:bodyPr anchor="t" rtlCol="false" tIns="0" lIns="0" bIns="0" rIns="0">
            <a:spAutoFit/>
          </a:bodyPr>
          <a:lstStyle/>
          <a:p>
            <a:pPr algn="l">
              <a:lnSpc>
                <a:spcPts val="8999"/>
              </a:lnSpc>
            </a:pPr>
            <a:r>
              <a:rPr lang="en-US" sz="9999">
                <a:solidFill>
                  <a:srgbClr val="F88932"/>
                </a:solidFill>
                <a:latin typeface="League Gothic"/>
              </a:rPr>
              <a:t>FEATURES</a:t>
            </a:r>
          </a:p>
        </p:txBody>
      </p:sp>
      <p:sp>
        <p:nvSpPr>
          <p:cNvPr name="TextBox 30" id="30"/>
          <p:cNvSpPr txBox="true"/>
          <p:nvPr/>
        </p:nvSpPr>
        <p:spPr>
          <a:xfrm rot="0">
            <a:off x="8374535" y="2697040"/>
            <a:ext cx="8241684" cy="1577340"/>
          </a:xfrm>
          <a:prstGeom prst="rect">
            <a:avLst/>
          </a:prstGeom>
        </p:spPr>
        <p:txBody>
          <a:bodyPr anchor="t" rtlCol="false" tIns="0" lIns="0" bIns="0" rIns="0">
            <a:spAutoFit/>
          </a:bodyPr>
          <a:lstStyle/>
          <a:p>
            <a:pPr algn="l">
              <a:lnSpc>
                <a:spcPts val="3150"/>
              </a:lnSpc>
            </a:pPr>
            <a:r>
              <a:rPr lang="en-US" sz="2100">
                <a:solidFill>
                  <a:srgbClr val="073064"/>
                </a:solidFill>
                <a:latin typeface="Open Sans"/>
              </a:rPr>
              <a:t>The admin panel is a powerful tool for managing the platform. Administrators can add, update, or delete users, categories, subcategories, and packages. They can also view and respond to user enquiries.</a:t>
            </a:r>
          </a:p>
        </p:txBody>
      </p:sp>
      <p:sp>
        <p:nvSpPr>
          <p:cNvPr name="TextBox 31" id="31"/>
          <p:cNvSpPr txBox="true"/>
          <p:nvPr/>
        </p:nvSpPr>
        <p:spPr>
          <a:xfrm rot="0">
            <a:off x="8374535" y="2023683"/>
            <a:ext cx="3982902" cy="349250"/>
          </a:xfrm>
          <a:prstGeom prst="rect">
            <a:avLst/>
          </a:prstGeom>
        </p:spPr>
        <p:txBody>
          <a:bodyPr anchor="t" rtlCol="false" tIns="0" lIns="0" bIns="0" rIns="0">
            <a:spAutoFit/>
          </a:bodyPr>
          <a:lstStyle/>
          <a:p>
            <a:pPr algn="ctr" marL="0" indent="0" lvl="0">
              <a:lnSpc>
                <a:spcPts val="2800"/>
              </a:lnSpc>
              <a:spcBef>
                <a:spcPct val="0"/>
              </a:spcBef>
            </a:pPr>
            <a:r>
              <a:rPr lang="en-US" sz="2000" spc="128">
                <a:solidFill>
                  <a:srgbClr val="FFFFFF"/>
                </a:solidFill>
                <a:latin typeface="Open Sans Bold"/>
              </a:rPr>
              <a:t>Admin Panel</a:t>
            </a:r>
          </a:p>
        </p:txBody>
      </p:sp>
      <p:sp>
        <p:nvSpPr>
          <p:cNvPr name="TextBox 32" id="32"/>
          <p:cNvSpPr txBox="true"/>
          <p:nvPr/>
        </p:nvSpPr>
        <p:spPr>
          <a:xfrm rot="0">
            <a:off x="7825012" y="4833740"/>
            <a:ext cx="5219872" cy="349250"/>
          </a:xfrm>
          <a:prstGeom prst="rect">
            <a:avLst/>
          </a:prstGeom>
        </p:spPr>
        <p:txBody>
          <a:bodyPr anchor="t" rtlCol="false" tIns="0" lIns="0" bIns="0" rIns="0">
            <a:spAutoFit/>
          </a:bodyPr>
          <a:lstStyle/>
          <a:p>
            <a:pPr algn="ctr" marL="0" indent="0" lvl="0">
              <a:lnSpc>
                <a:spcPts val="2800"/>
              </a:lnSpc>
              <a:spcBef>
                <a:spcPct val="0"/>
              </a:spcBef>
            </a:pPr>
            <a:r>
              <a:rPr lang="en-US" sz="2000" spc="128">
                <a:solidFill>
                  <a:srgbClr val="FFFFFF"/>
                </a:solidFill>
                <a:latin typeface="Open Sans Bold"/>
              </a:rPr>
              <a:t>Carpooling</a:t>
            </a:r>
          </a:p>
        </p:txBody>
      </p:sp>
      <p:sp>
        <p:nvSpPr>
          <p:cNvPr name="TextBox 33" id="33"/>
          <p:cNvSpPr txBox="true"/>
          <p:nvPr/>
        </p:nvSpPr>
        <p:spPr>
          <a:xfrm rot="0">
            <a:off x="8512459" y="8594439"/>
            <a:ext cx="8241684" cy="777240"/>
          </a:xfrm>
          <a:prstGeom prst="rect">
            <a:avLst/>
          </a:prstGeom>
        </p:spPr>
        <p:txBody>
          <a:bodyPr anchor="t" rtlCol="false" tIns="0" lIns="0" bIns="0" rIns="0">
            <a:spAutoFit/>
          </a:bodyPr>
          <a:lstStyle/>
          <a:p>
            <a:pPr algn="l">
              <a:lnSpc>
                <a:spcPts val="3150"/>
              </a:lnSpc>
            </a:pPr>
            <a:r>
              <a:rPr lang="en-US" sz="2100">
                <a:solidFill>
                  <a:srgbClr val="073064"/>
                </a:solidFill>
                <a:latin typeface="Open Sans"/>
              </a:rPr>
              <a:t>This tool provides users with an estimate of the cost for their planned trips, helping them budget effectively.</a:t>
            </a:r>
          </a:p>
        </p:txBody>
      </p:sp>
      <p:sp>
        <p:nvSpPr>
          <p:cNvPr name="TextBox 34" id="34"/>
          <p:cNvSpPr txBox="true"/>
          <p:nvPr/>
        </p:nvSpPr>
        <p:spPr>
          <a:xfrm rot="0">
            <a:off x="8512475" y="7644361"/>
            <a:ext cx="3982902" cy="349250"/>
          </a:xfrm>
          <a:prstGeom prst="rect">
            <a:avLst/>
          </a:prstGeom>
        </p:spPr>
        <p:txBody>
          <a:bodyPr anchor="t" rtlCol="false" tIns="0" lIns="0" bIns="0" rIns="0">
            <a:spAutoFit/>
          </a:bodyPr>
          <a:lstStyle/>
          <a:p>
            <a:pPr algn="ctr" marL="0" indent="0" lvl="0">
              <a:lnSpc>
                <a:spcPts val="2800"/>
              </a:lnSpc>
              <a:spcBef>
                <a:spcPct val="0"/>
              </a:spcBef>
            </a:pPr>
            <a:r>
              <a:rPr lang="en-US" sz="2000" spc="128">
                <a:solidFill>
                  <a:srgbClr val="FFFFFF"/>
                </a:solidFill>
                <a:latin typeface="Open Sans Bold"/>
              </a:rPr>
              <a:t>Trip Cost Estimator</a:t>
            </a:r>
          </a:p>
        </p:txBody>
      </p:sp>
    </p:spTree>
  </p:cSld>
  <p:clrMapOvr>
    <a:masterClrMapping/>
  </p:clrMapOvr>
  <p:transition spd="fast">
    <p:wipe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1008711">
            <a:off x="770377" y="1776045"/>
            <a:ext cx="1279874" cy="2057400"/>
          </a:xfrm>
          <a:custGeom>
            <a:avLst/>
            <a:gdLst/>
            <a:ahLst/>
            <a:cxnLst/>
            <a:rect r="r" b="b" t="t" l="l"/>
            <a:pathLst>
              <a:path h="2057400" w="1279874">
                <a:moveTo>
                  <a:pt x="0" y="0"/>
                </a:moveTo>
                <a:lnTo>
                  <a:pt x="1279874" y="0"/>
                </a:lnTo>
                <a:lnTo>
                  <a:pt x="1279874"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58037" y="-394063"/>
            <a:ext cx="2303172" cy="2424392"/>
          </a:xfrm>
          <a:custGeom>
            <a:avLst/>
            <a:gdLst/>
            <a:ahLst/>
            <a:cxnLst/>
            <a:rect r="r" b="b" t="t" l="l"/>
            <a:pathLst>
              <a:path h="2424392" w="2303172">
                <a:moveTo>
                  <a:pt x="0" y="0"/>
                </a:moveTo>
                <a:lnTo>
                  <a:pt x="2303172" y="0"/>
                </a:lnTo>
                <a:lnTo>
                  <a:pt x="2303172" y="2424392"/>
                </a:lnTo>
                <a:lnTo>
                  <a:pt x="0" y="24243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36923">
            <a:off x="601244" y="8307719"/>
            <a:ext cx="1179910" cy="1391540"/>
          </a:xfrm>
          <a:custGeom>
            <a:avLst/>
            <a:gdLst/>
            <a:ahLst/>
            <a:cxnLst/>
            <a:rect r="r" b="b" t="t" l="l"/>
            <a:pathLst>
              <a:path h="1391540" w="1179910">
                <a:moveTo>
                  <a:pt x="0" y="0"/>
                </a:moveTo>
                <a:lnTo>
                  <a:pt x="1179910" y="0"/>
                </a:lnTo>
                <a:lnTo>
                  <a:pt x="1179910" y="1391540"/>
                </a:lnTo>
                <a:lnTo>
                  <a:pt x="0" y="1391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961455" y="1416738"/>
            <a:ext cx="5989037" cy="1598656"/>
          </a:xfrm>
          <a:prstGeom prst="rect">
            <a:avLst/>
          </a:prstGeom>
        </p:spPr>
        <p:txBody>
          <a:bodyPr anchor="t" rtlCol="false" tIns="0" lIns="0" bIns="0" rIns="0">
            <a:spAutoFit/>
          </a:bodyPr>
          <a:lstStyle/>
          <a:p>
            <a:pPr algn="l">
              <a:lnSpc>
                <a:spcPts val="11663"/>
              </a:lnSpc>
            </a:pPr>
            <a:r>
              <a:rPr lang="en-US" sz="12959">
                <a:solidFill>
                  <a:srgbClr val="073064"/>
                </a:solidFill>
                <a:latin typeface="League Gothic"/>
              </a:rPr>
              <a:t>TECHNOLOGY</a:t>
            </a:r>
          </a:p>
        </p:txBody>
      </p:sp>
      <p:sp>
        <p:nvSpPr>
          <p:cNvPr name="TextBox 7" id="7"/>
          <p:cNvSpPr txBox="true"/>
          <p:nvPr/>
        </p:nvSpPr>
        <p:spPr>
          <a:xfrm rot="0">
            <a:off x="8855242" y="1416738"/>
            <a:ext cx="4611953" cy="1598656"/>
          </a:xfrm>
          <a:prstGeom prst="rect">
            <a:avLst/>
          </a:prstGeom>
        </p:spPr>
        <p:txBody>
          <a:bodyPr anchor="t" rtlCol="false" tIns="0" lIns="0" bIns="0" rIns="0">
            <a:spAutoFit/>
          </a:bodyPr>
          <a:lstStyle/>
          <a:p>
            <a:pPr algn="l">
              <a:lnSpc>
                <a:spcPts val="11663"/>
              </a:lnSpc>
            </a:pPr>
            <a:r>
              <a:rPr lang="en-US" sz="12959">
                <a:solidFill>
                  <a:srgbClr val="F88932"/>
                </a:solidFill>
                <a:latin typeface="League Gothic"/>
              </a:rPr>
              <a:t>OVERVIEW</a:t>
            </a:r>
          </a:p>
        </p:txBody>
      </p:sp>
      <p:sp>
        <p:nvSpPr>
          <p:cNvPr name="TextBox 8" id="8"/>
          <p:cNvSpPr txBox="true"/>
          <p:nvPr/>
        </p:nvSpPr>
        <p:spPr>
          <a:xfrm rot="0">
            <a:off x="2961455" y="2948719"/>
            <a:ext cx="9343615" cy="596900"/>
          </a:xfrm>
          <a:prstGeom prst="rect">
            <a:avLst/>
          </a:prstGeom>
        </p:spPr>
        <p:txBody>
          <a:bodyPr anchor="t" rtlCol="false" tIns="0" lIns="0" bIns="0" rIns="0">
            <a:spAutoFit/>
          </a:bodyPr>
          <a:lstStyle/>
          <a:p>
            <a:pPr algn="l">
              <a:lnSpc>
                <a:spcPts val="4900"/>
              </a:lnSpc>
              <a:spcBef>
                <a:spcPct val="0"/>
              </a:spcBef>
            </a:pPr>
            <a:r>
              <a:rPr lang="en-US" sz="3500">
                <a:solidFill>
                  <a:srgbClr val="073064"/>
                </a:solidFill>
                <a:latin typeface="Open Sans Bold Bold"/>
              </a:rPr>
              <a:t>Front End: HTML, CSS, JavaScript</a:t>
            </a:r>
          </a:p>
        </p:txBody>
      </p:sp>
      <p:sp>
        <p:nvSpPr>
          <p:cNvPr name="TextBox 9" id="9"/>
          <p:cNvSpPr txBox="true"/>
          <p:nvPr/>
        </p:nvSpPr>
        <p:spPr>
          <a:xfrm rot="0">
            <a:off x="2961455" y="3831692"/>
            <a:ext cx="16101537" cy="6278880"/>
          </a:xfrm>
          <a:prstGeom prst="rect">
            <a:avLst/>
          </a:prstGeom>
        </p:spPr>
        <p:txBody>
          <a:bodyPr anchor="t" rtlCol="false" tIns="0" lIns="0" bIns="0" rIns="0">
            <a:spAutoFit/>
          </a:bodyPr>
          <a:lstStyle/>
          <a:p>
            <a:pPr algn="l">
              <a:lnSpc>
                <a:spcPts val="3840"/>
              </a:lnSpc>
            </a:pPr>
            <a:r>
              <a:rPr lang="en-US" sz="2400">
                <a:solidFill>
                  <a:srgbClr val="073064"/>
                </a:solidFill>
                <a:latin typeface="Open Sans"/>
              </a:rPr>
              <a:t>HTML (HyperText Markup Language):</a:t>
            </a:r>
          </a:p>
          <a:p>
            <a:pPr algn="l" marL="518160" indent="-259080" lvl="1">
              <a:lnSpc>
                <a:spcPts val="3840"/>
              </a:lnSpc>
              <a:buFont typeface="Arial"/>
              <a:buChar char="•"/>
            </a:pPr>
            <a:r>
              <a:rPr lang="en-US" sz="2400">
                <a:solidFill>
                  <a:srgbClr val="073064"/>
                </a:solidFill>
                <a:latin typeface="Open Sans"/>
              </a:rPr>
              <a:t>Used to create web documents, structuring content and layout.</a:t>
            </a:r>
          </a:p>
          <a:p>
            <a:pPr algn="l" marL="518160" indent="-259080" lvl="1">
              <a:lnSpc>
                <a:spcPts val="3840"/>
              </a:lnSpc>
              <a:buFont typeface="Arial"/>
              <a:buChar char="•"/>
            </a:pPr>
            <a:r>
              <a:rPr lang="en-US" sz="2400">
                <a:solidFill>
                  <a:srgbClr val="073064"/>
                </a:solidFill>
                <a:latin typeface="Open Sans"/>
              </a:rPr>
              <a:t>Forms the backbone of TripMate, facilitating webpage creation.</a:t>
            </a:r>
          </a:p>
          <a:p>
            <a:pPr algn="l">
              <a:lnSpc>
                <a:spcPts val="3840"/>
              </a:lnSpc>
            </a:pPr>
            <a:r>
              <a:rPr lang="en-US" sz="2400">
                <a:solidFill>
                  <a:srgbClr val="073064"/>
                </a:solidFill>
                <a:latin typeface="Open Sans"/>
              </a:rPr>
              <a:t>CSS (Cascading Style Sheets):</a:t>
            </a:r>
          </a:p>
          <a:p>
            <a:pPr algn="l" marL="518160" indent="-259080" lvl="1">
              <a:lnSpc>
                <a:spcPts val="3840"/>
              </a:lnSpc>
              <a:buFont typeface="Arial"/>
              <a:buChar char="•"/>
            </a:pPr>
            <a:r>
              <a:rPr lang="en-US" sz="2400">
                <a:solidFill>
                  <a:srgbClr val="073064"/>
                </a:solidFill>
                <a:latin typeface="Open Sans"/>
              </a:rPr>
              <a:t>Creates attractive layouts, enhances visual appeal.</a:t>
            </a:r>
          </a:p>
          <a:p>
            <a:pPr algn="l" marL="518160" indent="-259080" lvl="1">
              <a:lnSpc>
                <a:spcPts val="3840"/>
              </a:lnSpc>
              <a:buFont typeface="Arial"/>
              <a:buChar char="•"/>
            </a:pPr>
            <a:r>
              <a:rPr lang="en-US" sz="2400">
                <a:solidFill>
                  <a:srgbClr val="073064"/>
                </a:solidFill>
                <a:latin typeface="Open Sans"/>
              </a:rPr>
              <a:t>Ensures consistent styling across TripMate for a pleasant user experience.</a:t>
            </a:r>
          </a:p>
          <a:p>
            <a:pPr algn="l">
              <a:lnSpc>
                <a:spcPts val="3840"/>
              </a:lnSpc>
            </a:pPr>
            <a:r>
              <a:rPr lang="en-US" sz="2400">
                <a:solidFill>
                  <a:srgbClr val="073064"/>
                </a:solidFill>
                <a:latin typeface="Open Sans"/>
              </a:rPr>
              <a:t>Bootstrap:</a:t>
            </a:r>
          </a:p>
          <a:p>
            <a:pPr algn="l" marL="518160" indent="-259080" lvl="1">
              <a:lnSpc>
                <a:spcPts val="3840"/>
              </a:lnSpc>
              <a:buFont typeface="Arial"/>
              <a:buChar char="•"/>
            </a:pPr>
            <a:r>
              <a:rPr lang="en-US" sz="2400">
                <a:solidFill>
                  <a:srgbClr val="073064"/>
                </a:solidFill>
                <a:latin typeface="Open Sans"/>
              </a:rPr>
              <a:t>Framework for responsive, mobile-friendly designs.</a:t>
            </a:r>
          </a:p>
          <a:p>
            <a:pPr algn="l" marL="518160" indent="-259080" lvl="1">
              <a:lnSpc>
                <a:spcPts val="3840"/>
              </a:lnSpc>
              <a:buFont typeface="Arial"/>
              <a:buChar char="•"/>
            </a:pPr>
            <a:r>
              <a:rPr lang="en-US" sz="2400">
                <a:solidFill>
                  <a:srgbClr val="073064"/>
                </a:solidFill>
                <a:latin typeface="Open Sans"/>
              </a:rPr>
              <a:t>Ensures accessibility and functionality on various devices.</a:t>
            </a:r>
          </a:p>
          <a:p>
            <a:pPr algn="l">
              <a:lnSpc>
                <a:spcPts val="3840"/>
              </a:lnSpc>
            </a:pPr>
            <a:r>
              <a:rPr lang="en-US" sz="2400">
                <a:solidFill>
                  <a:srgbClr val="073064"/>
                </a:solidFill>
                <a:latin typeface="Open Sans"/>
              </a:rPr>
              <a:t>JavaScript:</a:t>
            </a:r>
          </a:p>
          <a:p>
            <a:pPr algn="l" marL="518160" indent="-259080" lvl="1">
              <a:lnSpc>
                <a:spcPts val="3840"/>
              </a:lnSpc>
              <a:buFont typeface="Arial"/>
              <a:buChar char="•"/>
            </a:pPr>
            <a:r>
              <a:rPr lang="en-US" sz="2400">
                <a:solidFill>
                  <a:srgbClr val="073064"/>
                </a:solidFill>
                <a:latin typeface="Open Sans"/>
              </a:rPr>
              <a:t>Adds interactivity and dynamic elements to web pages.</a:t>
            </a:r>
          </a:p>
          <a:p>
            <a:pPr algn="l" marL="518160" indent="-259080" lvl="1">
              <a:lnSpc>
                <a:spcPts val="3840"/>
              </a:lnSpc>
              <a:buFont typeface="Arial"/>
              <a:buChar char="•"/>
            </a:pPr>
            <a:r>
              <a:rPr lang="en-US" sz="2400">
                <a:solidFill>
                  <a:srgbClr val="073064"/>
                </a:solidFill>
                <a:latin typeface="Open Sans"/>
              </a:rPr>
              <a:t>Enhances user engagement in TripMate.</a:t>
            </a:r>
          </a:p>
          <a:p>
            <a:pPr algn="l">
              <a:lnSpc>
                <a:spcPts val="3840"/>
              </a:lnSpc>
            </a:pPr>
          </a:p>
        </p:txBody>
      </p:sp>
    </p:spTree>
  </p:cSld>
  <p:clrMapOvr>
    <a:masterClrMapping/>
  </p:clrMapOvr>
  <p:transition spd="fast">
    <p:wipe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0731" r="0" b="-70731"/>
            </a:stretch>
          </a:blipFill>
        </p:spPr>
      </p:sp>
      <p:sp>
        <p:nvSpPr>
          <p:cNvPr name="Freeform 3" id="3"/>
          <p:cNvSpPr/>
          <p:nvPr/>
        </p:nvSpPr>
        <p:spPr>
          <a:xfrm flipH="false" flipV="false" rot="1008711">
            <a:off x="770377" y="1776045"/>
            <a:ext cx="1279874" cy="2057400"/>
          </a:xfrm>
          <a:custGeom>
            <a:avLst/>
            <a:gdLst/>
            <a:ahLst/>
            <a:cxnLst/>
            <a:rect r="r" b="b" t="t" l="l"/>
            <a:pathLst>
              <a:path h="2057400" w="1279874">
                <a:moveTo>
                  <a:pt x="0" y="0"/>
                </a:moveTo>
                <a:lnTo>
                  <a:pt x="1279874" y="0"/>
                </a:lnTo>
                <a:lnTo>
                  <a:pt x="1279874"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58037" y="-394063"/>
            <a:ext cx="2303172" cy="2424392"/>
          </a:xfrm>
          <a:custGeom>
            <a:avLst/>
            <a:gdLst/>
            <a:ahLst/>
            <a:cxnLst/>
            <a:rect r="r" b="b" t="t" l="l"/>
            <a:pathLst>
              <a:path h="2424392" w="2303172">
                <a:moveTo>
                  <a:pt x="0" y="0"/>
                </a:moveTo>
                <a:lnTo>
                  <a:pt x="2303172" y="0"/>
                </a:lnTo>
                <a:lnTo>
                  <a:pt x="2303172" y="2424392"/>
                </a:lnTo>
                <a:lnTo>
                  <a:pt x="0" y="24243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36923">
            <a:off x="16110669" y="7783461"/>
            <a:ext cx="1179910" cy="1391540"/>
          </a:xfrm>
          <a:custGeom>
            <a:avLst/>
            <a:gdLst/>
            <a:ahLst/>
            <a:cxnLst/>
            <a:rect r="r" b="b" t="t" l="l"/>
            <a:pathLst>
              <a:path h="1391540" w="1179910">
                <a:moveTo>
                  <a:pt x="0" y="0"/>
                </a:moveTo>
                <a:lnTo>
                  <a:pt x="1179911" y="0"/>
                </a:lnTo>
                <a:lnTo>
                  <a:pt x="1179911" y="1391540"/>
                </a:lnTo>
                <a:lnTo>
                  <a:pt x="0" y="1391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961455" y="1416738"/>
            <a:ext cx="5989037" cy="1598656"/>
          </a:xfrm>
          <a:prstGeom prst="rect">
            <a:avLst/>
          </a:prstGeom>
        </p:spPr>
        <p:txBody>
          <a:bodyPr anchor="t" rtlCol="false" tIns="0" lIns="0" bIns="0" rIns="0">
            <a:spAutoFit/>
          </a:bodyPr>
          <a:lstStyle/>
          <a:p>
            <a:pPr algn="l">
              <a:lnSpc>
                <a:spcPts val="11663"/>
              </a:lnSpc>
            </a:pPr>
            <a:r>
              <a:rPr lang="en-US" sz="12959">
                <a:solidFill>
                  <a:srgbClr val="FF914D"/>
                </a:solidFill>
                <a:latin typeface="League Gothic"/>
              </a:rPr>
              <a:t>TECHNOLOGY</a:t>
            </a:r>
          </a:p>
        </p:txBody>
      </p:sp>
      <p:sp>
        <p:nvSpPr>
          <p:cNvPr name="TextBox 7" id="7"/>
          <p:cNvSpPr txBox="true"/>
          <p:nvPr/>
        </p:nvSpPr>
        <p:spPr>
          <a:xfrm rot="0">
            <a:off x="8855242" y="1416738"/>
            <a:ext cx="4611953" cy="1598656"/>
          </a:xfrm>
          <a:prstGeom prst="rect">
            <a:avLst/>
          </a:prstGeom>
        </p:spPr>
        <p:txBody>
          <a:bodyPr anchor="t" rtlCol="false" tIns="0" lIns="0" bIns="0" rIns="0">
            <a:spAutoFit/>
          </a:bodyPr>
          <a:lstStyle/>
          <a:p>
            <a:pPr algn="l">
              <a:lnSpc>
                <a:spcPts val="11663"/>
              </a:lnSpc>
            </a:pPr>
            <a:r>
              <a:rPr lang="en-US" sz="12959">
                <a:solidFill>
                  <a:srgbClr val="073064"/>
                </a:solidFill>
                <a:latin typeface="League Gothic"/>
              </a:rPr>
              <a:t>OVERVIEW</a:t>
            </a:r>
          </a:p>
        </p:txBody>
      </p:sp>
      <p:sp>
        <p:nvSpPr>
          <p:cNvPr name="TextBox 8" id="8"/>
          <p:cNvSpPr txBox="true"/>
          <p:nvPr/>
        </p:nvSpPr>
        <p:spPr>
          <a:xfrm rot="0">
            <a:off x="2961455" y="2948719"/>
            <a:ext cx="9343615" cy="596900"/>
          </a:xfrm>
          <a:prstGeom prst="rect">
            <a:avLst/>
          </a:prstGeom>
        </p:spPr>
        <p:txBody>
          <a:bodyPr anchor="t" rtlCol="false" tIns="0" lIns="0" bIns="0" rIns="0">
            <a:spAutoFit/>
          </a:bodyPr>
          <a:lstStyle/>
          <a:p>
            <a:pPr algn="l">
              <a:lnSpc>
                <a:spcPts val="4900"/>
              </a:lnSpc>
              <a:spcBef>
                <a:spcPct val="0"/>
              </a:spcBef>
            </a:pPr>
            <a:r>
              <a:rPr lang="en-US" sz="3500">
                <a:solidFill>
                  <a:srgbClr val="073064"/>
                </a:solidFill>
                <a:latin typeface="Open Sans Bold Bold"/>
              </a:rPr>
              <a:t> Back End: PHP, MySQL</a:t>
            </a:r>
          </a:p>
        </p:txBody>
      </p:sp>
      <p:sp>
        <p:nvSpPr>
          <p:cNvPr name="TextBox 9" id="9"/>
          <p:cNvSpPr txBox="true"/>
          <p:nvPr/>
        </p:nvSpPr>
        <p:spPr>
          <a:xfrm rot="0">
            <a:off x="2961455" y="3716434"/>
            <a:ext cx="16101537" cy="4335780"/>
          </a:xfrm>
          <a:prstGeom prst="rect">
            <a:avLst/>
          </a:prstGeom>
        </p:spPr>
        <p:txBody>
          <a:bodyPr anchor="t" rtlCol="false" tIns="0" lIns="0" bIns="0" rIns="0">
            <a:spAutoFit/>
          </a:bodyPr>
          <a:lstStyle/>
          <a:p>
            <a:pPr algn="l">
              <a:lnSpc>
                <a:spcPts val="3840"/>
              </a:lnSpc>
            </a:pPr>
            <a:r>
              <a:rPr lang="en-US" sz="2400">
                <a:solidFill>
                  <a:srgbClr val="073064"/>
                </a:solidFill>
                <a:latin typeface="Open Sans"/>
              </a:rPr>
              <a:t>PHP:</a:t>
            </a:r>
          </a:p>
          <a:p>
            <a:pPr algn="l" marL="518160" indent="-259080" lvl="1">
              <a:lnSpc>
                <a:spcPts val="3840"/>
              </a:lnSpc>
              <a:buFont typeface="Arial"/>
              <a:buChar char="•"/>
            </a:pPr>
            <a:r>
              <a:rPr lang="en-US" sz="2400">
                <a:solidFill>
                  <a:srgbClr val="073064"/>
                </a:solidFill>
                <a:latin typeface="Open Sans"/>
              </a:rPr>
              <a:t>S</a:t>
            </a:r>
            <a:r>
              <a:rPr lang="en-US" sz="2400">
                <a:solidFill>
                  <a:srgbClr val="073064"/>
                </a:solidFill>
                <a:latin typeface="Open Sans"/>
              </a:rPr>
              <a:t>erver-side scripting language for dynamic web pages.</a:t>
            </a:r>
          </a:p>
          <a:p>
            <a:pPr algn="l" marL="518160" indent="-259080" lvl="1">
              <a:lnSpc>
                <a:spcPts val="3840"/>
              </a:lnSpc>
              <a:buFont typeface="Arial"/>
              <a:buChar char="•"/>
            </a:pPr>
            <a:r>
              <a:rPr lang="en-US" sz="2400">
                <a:solidFill>
                  <a:srgbClr val="073064"/>
                </a:solidFill>
                <a:latin typeface="Open Sans"/>
              </a:rPr>
              <a:t>H</a:t>
            </a:r>
            <a:r>
              <a:rPr lang="en-US" sz="2400">
                <a:solidFill>
                  <a:srgbClr val="073064"/>
                </a:solidFill>
                <a:latin typeface="Open Sans"/>
              </a:rPr>
              <a:t>andles server-side logic, interacts with databases.</a:t>
            </a:r>
          </a:p>
          <a:p>
            <a:pPr algn="l" marL="518160" indent="-259080" lvl="1">
              <a:lnSpc>
                <a:spcPts val="3840"/>
              </a:lnSpc>
              <a:buFont typeface="Arial"/>
              <a:buChar char="•"/>
            </a:pPr>
            <a:r>
              <a:rPr lang="en-US" sz="2400">
                <a:solidFill>
                  <a:srgbClr val="073064"/>
                </a:solidFill>
                <a:latin typeface="Open Sans"/>
              </a:rPr>
              <a:t>Enables robust web application development in TripMate.</a:t>
            </a:r>
          </a:p>
          <a:p>
            <a:pPr algn="l">
              <a:lnSpc>
                <a:spcPts val="3840"/>
              </a:lnSpc>
            </a:pPr>
            <a:r>
              <a:rPr lang="en-US" sz="2400">
                <a:solidFill>
                  <a:srgbClr val="073064"/>
                </a:solidFill>
                <a:latin typeface="Open Sans"/>
              </a:rPr>
              <a:t>MySQL</a:t>
            </a:r>
            <a:r>
              <a:rPr lang="en-US" sz="2400">
                <a:solidFill>
                  <a:srgbClr val="073064"/>
                </a:solidFill>
                <a:latin typeface="Open Sans"/>
              </a:rPr>
              <a:t>:</a:t>
            </a:r>
          </a:p>
          <a:p>
            <a:pPr algn="l" marL="518160" indent="-259080" lvl="1">
              <a:lnSpc>
                <a:spcPts val="3840"/>
              </a:lnSpc>
              <a:buFont typeface="Arial"/>
              <a:buChar char="•"/>
            </a:pPr>
            <a:r>
              <a:rPr lang="en-US" sz="2400">
                <a:solidFill>
                  <a:srgbClr val="073064"/>
                </a:solidFill>
                <a:latin typeface="Open Sans"/>
              </a:rPr>
              <a:t>R</a:t>
            </a:r>
            <a:r>
              <a:rPr lang="en-US" sz="2400">
                <a:solidFill>
                  <a:srgbClr val="073064"/>
                </a:solidFill>
                <a:latin typeface="Open Sans"/>
              </a:rPr>
              <a:t>elational database management system.</a:t>
            </a:r>
          </a:p>
          <a:p>
            <a:pPr algn="l" marL="518160" indent="-259080" lvl="1">
              <a:lnSpc>
                <a:spcPts val="3840"/>
              </a:lnSpc>
              <a:buFont typeface="Arial"/>
              <a:buChar char="•"/>
            </a:pPr>
            <a:r>
              <a:rPr lang="en-US" sz="2400">
                <a:solidFill>
                  <a:srgbClr val="073064"/>
                </a:solidFill>
                <a:latin typeface="Open Sans"/>
              </a:rPr>
              <a:t>Sto</a:t>
            </a:r>
            <a:r>
              <a:rPr lang="en-US" sz="2400">
                <a:solidFill>
                  <a:srgbClr val="073064"/>
                </a:solidFill>
                <a:latin typeface="Open Sans"/>
              </a:rPr>
              <a:t>res and manages data in TripMate.</a:t>
            </a:r>
          </a:p>
          <a:p>
            <a:pPr algn="l" marL="518160" indent="-259080" lvl="1">
              <a:lnSpc>
                <a:spcPts val="3840"/>
              </a:lnSpc>
              <a:buFont typeface="Arial"/>
              <a:buChar char="•"/>
            </a:pPr>
            <a:r>
              <a:rPr lang="en-US" sz="2400">
                <a:solidFill>
                  <a:srgbClr val="073064"/>
                </a:solidFill>
                <a:latin typeface="Open Sans"/>
              </a:rPr>
              <a:t>Provides efficient querying and management capabilities.</a:t>
            </a:r>
          </a:p>
          <a:p>
            <a:pPr algn="l">
              <a:lnSpc>
                <a:spcPts val="3840"/>
              </a:lnSpc>
            </a:pPr>
          </a:p>
        </p:txBody>
      </p:sp>
      <p:grpSp>
        <p:nvGrpSpPr>
          <p:cNvPr name="Group 10" id="10"/>
          <p:cNvGrpSpPr/>
          <p:nvPr/>
        </p:nvGrpSpPr>
        <p:grpSpPr>
          <a:xfrm rot="0">
            <a:off x="3043576" y="8052214"/>
            <a:ext cx="4589687" cy="880944"/>
            <a:chOff x="0" y="0"/>
            <a:chExt cx="6119582" cy="1174592"/>
          </a:xfrm>
        </p:grpSpPr>
        <p:sp>
          <p:nvSpPr>
            <p:cNvPr name="Freeform 11" id="11">
              <a:hlinkClick r:id="rId11" tooltip="https://github.com/sampreeth774/E-Farming-A-Farmer-Friendly-And-customer-healthy-Application-"/>
            </p:cNvPr>
            <p:cNvSpPr/>
            <p:nvPr/>
          </p:nvSpPr>
          <p:spPr>
            <a:xfrm flipH="false" flipV="false" rot="0">
              <a:off x="0" y="0"/>
              <a:ext cx="5279067" cy="1174592"/>
            </a:xfrm>
            <a:custGeom>
              <a:avLst/>
              <a:gdLst/>
              <a:ahLst/>
              <a:cxnLst/>
              <a:rect r="r" b="b" t="t" l="l"/>
              <a:pathLst>
                <a:path h="1174592" w="5279067">
                  <a:moveTo>
                    <a:pt x="0" y="0"/>
                  </a:moveTo>
                  <a:lnTo>
                    <a:pt x="5279067" y="0"/>
                  </a:lnTo>
                  <a:lnTo>
                    <a:pt x="5279067" y="1174592"/>
                  </a:lnTo>
                  <a:lnTo>
                    <a:pt x="0" y="1174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2" id="12"/>
            <p:cNvSpPr txBox="true"/>
            <p:nvPr/>
          </p:nvSpPr>
          <p:spPr>
            <a:xfrm rot="0">
              <a:off x="1319850" y="226114"/>
              <a:ext cx="4799732" cy="665215"/>
            </a:xfrm>
            <a:prstGeom prst="rect">
              <a:avLst/>
            </a:prstGeom>
          </p:spPr>
          <p:txBody>
            <a:bodyPr anchor="t" rtlCol="false" tIns="0" lIns="0" bIns="0" rIns="0">
              <a:spAutoFit/>
            </a:bodyPr>
            <a:lstStyle/>
            <a:p>
              <a:pPr algn="l">
                <a:lnSpc>
                  <a:spcPts val="4263"/>
                </a:lnSpc>
              </a:pPr>
              <a:r>
                <a:rPr lang="en-US" sz="3045" u="sng">
                  <a:solidFill>
                    <a:srgbClr val="F88932"/>
                  </a:solidFill>
                  <a:latin typeface="Open Sans Bold"/>
                  <a:hlinkClick r:id="rId12" tooltip="https://github.com/parsi07/TripMate-Smart-Travel-and-Carpool-Management"/>
                </a:rPr>
                <a:t>Github Link</a:t>
              </a:r>
            </a:p>
          </p:txBody>
        </p:sp>
      </p:gr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DAGHosQvZcg</dc:identifier>
  <dcterms:modified xsi:type="dcterms:W3CDTF">2011-08-01T06:04:30Z</dcterms:modified>
  <cp:revision>1</cp:revision>
  <dc:title>TripMate</dc:title>
</cp:coreProperties>
</file>